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52" r:id="rId1"/>
  </p:sldMasterIdLst>
  <p:notesMasterIdLst>
    <p:notesMasterId r:id="rId37"/>
  </p:notesMasterIdLst>
  <p:sldIdLst>
    <p:sldId id="256" r:id="rId2"/>
    <p:sldId id="257" r:id="rId3"/>
    <p:sldId id="264" r:id="rId4"/>
    <p:sldId id="289" r:id="rId5"/>
    <p:sldId id="266" r:id="rId6"/>
    <p:sldId id="267" r:id="rId7"/>
    <p:sldId id="290" r:id="rId8"/>
    <p:sldId id="268" r:id="rId9"/>
    <p:sldId id="286" r:id="rId10"/>
    <p:sldId id="269" r:id="rId11"/>
    <p:sldId id="291" r:id="rId12"/>
    <p:sldId id="281" r:id="rId13"/>
    <p:sldId id="270" r:id="rId14"/>
    <p:sldId id="282" r:id="rId15"/>
    <p:sldId id="258" r:id="rId16"/>
    <p:sldId id="287" r:id="rId17"/>
    <p:sldId id="294" r:id="rId18"/>
    <p:sldId id="295" r:id="rId19"/>
    <p:sldId id="296" r:id="rId20"/>
    <p:sldId id="297" r:id="rId21"/>
    <p:sldId id="283" r:id="rId22"/>
    <p:sldId id="285" r:id="rId23"/>
    <p:sldId id="263" r:id="rId24"/>
    <p:sldId id="278" r:id="rId25"/>
    <p:sldId id="259" r:id="rId26"/>
    <p:sldId id="279" r:id="rId27"/>
    <p:sldId id="262" r:id="rId28"/>
    <p:sldId id="292" r:id="rId29"/>
    <p:sldId id="284" r:id="rId30"/>
    <p:sldId id="293" r:id="rId31"/>
    <p:sldId id="298" r:id="rId32"/>
    <p:sldId id="275" r:id="rId33"/>
    <p:sldId id="300" r:id="rId34"/>
    <p:sldId id="299" r:id="rId35"/>
    <p:sldId id="288" r:id="rId36"/>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snapToGrid="0">
      <p:cViewPr varScale="1">
        <p:scale>
          <a:sx n="91" d="100"/>
          <a:sy n="91" d="100"/>
        </p:scale>
        <p:origin x="2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68F1E-2C65-44D2-88C6-3A01B64E417E}" type="doc">
      <dgm:prSet loTypeId="urn:microsoft.com/office/officeart/2005/8/layout/radial5" loCatId="relationship" qsTypeId="urn:microsoft.com/office/officeart/2005/8/quickstyle/simple2" qsCatId="simple" csTypeId="urn:microsoft.com/office/officeart/2005/8/colors/accent1_2" csCatId="accent1" phldr="1"/>
      <dgm:spPr/>
      <dgm:t>
        <a:bodyPr/>
        <a:lstStyle/>
        <a:p>
          <a:endParaRPr lang="en-US"/>
        </a:p>
      </dgm:t>
    </dgm:pt>
    <dgm:pt modelId="{64F91456-F984-42EC-95AA-4002919DF5AF}">
      <dgm:prSet phldrT="[Text]"/>
      <dgm:spPr/>
      <dgm:t>
        <a:bodyPr/>
        <a:lstStyle/>
        <a:p>
          <a:r>
            <a:rPr lang="en-US" dirty="0" err="1"/>
            <a:t>Educa</a:t>
          </a:r>
          <a:r>
            <a:rPr lang="ro-RO" dirty="0"/>
            <a:t>ț</a:t>
          </a:r>
          <a:r>
            <a:rPr lang="en-US" dirty="0" err="1"/>
            <a:t>ie</a:t>
          </a:r>
          <a:endParaRPr lang="en-US" dirty="0"/>
        </a:p>
      </dgm:t>
    </dgm:pt>
    <dgm:pt modelId="{1A831D6A-3DA9-4B4C-AA42-39342A0A7BB6}" type="parTrans" cxnId="{A9836AD3-3D5E-4081-A9E0-22084B50507A}">
      <dgm:prSet/>
      <dgm:spPr/>
      <dgm:t>
        <a:bodyPr/>
        <a:lstStyle/>
        <a:p>
          <a:endParaRPr lang="en-US"/>
        </a:p>
      </dgm:t>
    </dgm:pt>
    <dgm:pt modelId="{159D4D2C-B1C8-4A7C-9CBC-42A82238704B}" type="sibTrans" cxnId="{A9836AD3-3D5E-4081-A9E0-22084B50507A}">
      <dgm:prSet/>
      <dgm:spPr/>
      <dgm:t>
        <a:bodyPr/>
        <a:lstStyle/>
        <a:p>
          <a:endParaRPr lang="en-US"/>
        </a:p>
      </dgm:t>
    </dgm:pt>
    <dgm:pt modelId="{E33E4FDE-2873-4B68-9AEC-643AFB538C81}">
      <dgm:prSet phldrT="[Text]" custT="1"/>
      <dgm:spPr/>
      <dgm:t>
        <a:bodyPr/>
        <a:lstStyle/>
        <a:p>
          <a:r>
            <a:rPr lang="ro-RO" sz="1200" dirty="0"/>
            <a:t>Transporturi</a:t>
          </a:r>
          <a:endParaRPr lang="en-US" sz="1200" dirty="0"/>
        </a:p>
      </dgm:t>
    </dgm:pt>
    <dgm:pt modelId="{017E9CEC-F8A2-4F6C-9A41-79BB16A615C9}" type="parTrans" cxnId="{92C34A28-818C-476E-B85A-2E0C954053F6}">
      <dgm:prSet/>
      <dgm:spPr/>
      <dgm:t>
        <a:bodyPr/>
        <a:lstStyle/>
        <a:p>
          <a:endParaRPr lang="en-US"/>
        </a:p>
      </dgm:t>
    </dgm:pt>
    <dgm:pt modelId="{CE280D31-B642-4C5F-8522-805C7BDD48A4}" type="sibTrans" cxnId="{92C34A28-818C-476E-B85A-2E0C954053F6}">
      <dgm:prSet/>
      <dgm:spPr/>
      <dgm:t>
        <a:bodyPr/>
        <a:lstStyle/>
        <a:p>
          <a:endParaRPr lang="en-US"/>
        </a:p>
      </dgm:t>
    </dgm:pt>
    <dgm:pt modelId="{F06AFB49-E4C2-4761-83AC-9153A13A16A5}">
      <dgm:prSet phldrT="[Text]" custT="1"/>
      <dgm:spPr/>
      <dgm:t>
        <a:bodyPr/>
        <a:lstStyle/>
        <a:p>
          <a:r>
            <a:rPr lang="ro-RO" sz="1400" dirty="0"/>
            <a:t>Militar</a:t>
          </a:r>
          <a:endParaRPr lang="en-US" sz="1400" dirty="0"/>
        </a:p>
      </dgm:t>
    </dgm:pt>
    <dgm:pt modelId="{7D265DAD-0AB4-411D-8009-B7FED63D9E34}" type="parTrans" cxnId="{D39D97D5-CFFA-4014-9503-880A770C0CBF}">
      <dgm:prSet/>
      <dgm:spPr/>
      <dgm:t>
        <a:bodyPr/>
        <a:lstStyle/>
        <a:p>
          <a:endParaRPr lang="en-US"/>
        </a:p>
      </dgm:t>
    </dgm:pt>
    <dgm:pt modelId="{DC924D82-1943-4948-8958-A33A13AC6720}" type="sibTrans" cxnId="{D39D97D5-CFFA-4014-9503-880A770C0CBF}">
      <dgm:prSet/>
      <dgm:spPr/>
      <dgm:t>
        <a:bodyPr/>
        <a:lstStyle/>
        <a:p>
          <a:endParaRPr lang="en-US"/>
        </a:p>
      </dgm:t>
    </dgm:pt>
    <dgm:pt modelId="{974EF7D6-9AEA-4A25-B60F-D4C5026703F5}">
      <dgm:prSet phldrT="[Text]" custT="1"/>
      <dgm:spPr/>
      <dgm:t>
        <a:bodyPr/>
        <a:lstStyle/>
        <a:p>
          <a:r>
            <a:rPr lang="ro-RO" sz="1400" dirty="0"/>
            <a:t>Finanțe</a:t>
          </a:r>
          <a:endParaRPr lang="en-US" sz="1400" dirty="0"/>
        </a:p>
      </dgm:t>
    </dgm:pt>
    <dgm:pt modelId="{2162A2BF-A589-47AD-885E-49D9864E7C35}" type="parTrans" cxnId="{7370F55B-AB24-4F37-874C-410A4430E95C}">
      <dgm:prSet/>
      <dgm:spPr/>
      <dgm:t>
        <a:bodyPr/>
        <a:lstStyle/>
        <a:p>
          <a:endParaRPr lang="en-US"/>
        </a:p>
      </dgm:t>
    </dgm:pt>
    <dgm:pt modelId="{BDE841EA-A5BF-4729-AA66-38F7346E6BD1}" type="sibTrans" cxnId="{7370F55B-AB24-4F37-874C-410A4430E95C}">
      <dgm:prSet/>
      <dgm:spPr/>
      <dgm:t>
        <a:bodyPr/>
        <a:lstStyle/>
        <a:p>
          <a:endParaRPr lang="en-US"/>
        </a:p>
      </dgm:t>
    </dgm:pt>
    <dgm:pt modelId="{31235F67-2D33-4706-8D8B-CB1A50AA7D54}">
      <dgm:prSet phldrT="[Text]" custT="1"/>
      <dgm:spPr/>
      <dgm:t>
        <a:bodyPr/>
        <a:lstStyle/>
        <a:p>
          <a:r>
            <a:rPr lang="ro-RO" sz="1300" dirty="0"/>
            <a:t>Economie</a:t>
          </a:r>
          <a:endParaRPr lang="en-US" sz="1300" dirty="0"/>
        </a:p>
      </dgm:t>
    </dgm:pt>
    <dgm:pt modelId="{43648A8C-CC6F-4E4B-B90E-BE7688D99C36}" type="parTrans" cxnId="{CFD79F13-0B65-400B-8C3A-0AB9B7318D56}">
      <dgm:prSet/>
      <dgm:spPr/>
      <dgm:t>
        <a:bodyPr/>
        <a:lstStyle/>
        <a:p>
          <a:endParaRPr lang="en-US"/>
        </a:p>
      </dgm:t>
    </dgm:pt>
    <dgm:pt modelId="{40D48D16-ED50-498B-8CCC-AB531D45B7D0}" type="sibTrans" cxnId="{CFD79F13-0B65-400B-8C3A-0AB9B7318D56}">
      <dgm:prSet/>
      <dgm:spPr/>
      <dgm:t>
        <a:bodyPr/>
        <a:lstStyle/>
        <a:p>
          <a:endParaRPr lang="en-US"/>
        </a:p>
      </dgm:t>
    </dgm:pt>
    <dgm:pt modelId="{0E3855C3-425B-4F37-8C19-67B5CFB28CEC}">
      <dgm:prSet phldrT="[Text]" custT="1"/>
      <dgm:spPr/>
      <dgm:t>
        <a:bodyPr/>
        <a:lstStyle/>
        <a:p>
          <a:r>
            <a:rPr lang="ro-RO" sz="1400" dirty="0"/>
            <a:t>Agronomie</a:t>
          </a:r>
          <a:endParaRPr lang="en-US" sz="1400" dirty="0"/>
        </a:p>
      </dgm:t>
    </dgm:pt>
    <dgm:pt modelId="{FA4861B3-B877-4F3F-B76A-B3D52799FDCA}" type="parTrans" cxnId="{07899B94-F1E2-42C8-82A1-54BB06C8B031}">
      <dgm:prSet/>
      <dgm:spPr/>
      <dgm:t>
        <a:bodyPr/>
        <a:lstStyle/>
        <a:p>
          <a:endParaRPr lang="en-US"/>
        </a:p>
      </dgm:t>
    </dgm:pt>
    <dgm:pt modelId="{A268B11E-5BC0-4E65-BBE6-5DB658FD8C38}" type="sibTrans" cxnId="{07899B94-F1E2-42C8-82A1-54BB06C8B031}">
      <dgm:prSet/>
      <dgm:spPr/>
      <dgm:t>
        <a:bodyPr/>
        <a:lstStyle/>
        <a:p>
          <a:endParaRPr lang="en-US"/>
        </a:p>
      </dgm:t>
    </dgm:pt>
    <dgm:pt modelId="{83495755-3702-415B-9CB2-22FD6011CB26}">
      <dgm:prSet phldrT="[Text]" custT="1"/>
      <dgm:spPr/>
      <dgm:t>
        <a:bodyPr/>
        <a:lstStyle/>
        <a:p>
          <a:r>
            <a:rPr lang="ro-RO" sz="1200" dirty="0"/>
            <a:t>Administrație</a:t>
          </a:r>
          <a:endParaRPr lang="en-US" sz="1200" dirty="0"/>
        </a:p>
      </dgm:t>
    </dgm:pt>
    <dgm:pt modelId="{A892DAAB-AF8A-46C9-83C2-11E39DC49B41}" type="parTrans" cxnId="{5F5EDA40-2264-448C-A022-EE379990D440}">
      <dgm:prSet/>
      <dgm:spPr/>
      <dgm:t>
        <a:bodyPr/>
        <a:lstStyle/>
        <a:p>
          <a:endParaRPr lang="en-US"/>
        </a:p>
      </dgm:t>
    </dgm:pt>
    <dgm:pt modelId="{6DD8F11D-324B-4736-9FCC-9BC988FB92D5}" type="sibTrans" cxnId="{5F5EDA40-2264-448C-A022-EE379990D440}">
      <dgm:prSet/>
      <dgm:spPr/>
      <dgm:t>
        <a:bodyPr/>
        <a:lstStyle/>
        <a:p>
          <a:endParaRPr lang="en-US"/>
        </a:p>
      </dgm:t>
    </dgm:pt>
    <dgm:pt modelId="{681E8C4B-1F7C-43A4-8B24-DF9639B5B4E9}">
      <dgm:prSet phldrT="[Text]" custT="1"/>
      <dgm:spPr/>
      <dgm:t>
        <a:bodyPr/>
        <a:lstStyle/>
        <a:p>
          <a:r>
            <a:rPr lang="ro-RO" sz="1400" dirty="0"/>
            <a:t>Justiție</a:t>
          </a:r>
          <a:endParaRPr lang="en-US" sz="1400" dirty="0"/>
        </a:p>
      </dgm:t>
    </dgm:pt>
    <dgm:pt modelId="{9296535D-1553-474D-89F8-82E201D6A5B8}" type="parTrans" cxnId="{75D62F49-C897-4720-9134-DF3A4FDCCBB4}">
      <dgm:prSet/>
      <dgm:spPr/>
      <dgm:t>
        <a:bodyPr/>
        <a:lstStyle/>
        <a:p>
          <a:endParaRPr lang="en-US"/>
        </a:p>
      </dgm:t>
    </dgm:pt>
    <dgm:pt modelId="{C13EBF0A-6A54-4199-B3DA-654C80B75F9D}" type="sibTrans" cxnId="{75D62F49-C897-4720-9134-DF3A4FDCCBB4}">
      <dgm:prSet/>
      <dgm:spPr/>
      <dgm:t>
        <a:bodyPr/>
        <a:lstStyle/>
        <a:p>
          <a:endParaRPr lang="en-US"/>
        </a:p>
      </dgm:t>
    </dgm:pt>
    <dgm:pt modelId="{82A36BB8-B6F1-457B-883F-7B8B071505B2}">
      <dgm:prSet phldrT="[Text]" custT="1"/>
      <dgm:spPr/>
      <dgm:t>
        <a:bodyPr/>
        <a:lstStyle/>
        <a:p>
          <a:r>
            <a:rPr lang="ro-RO" sz="1400" dirty="0"/>
            <a:t>Muncă</a:t>
          </a:r>
          <a:endParaRPr lang="en-US" sz="1400" dirty="0"/>
        </a:p>
      </dgm:t>
    </dgm:pt>
    <dgm:pt modelId="{40C75D48-67E4-4285-94A9-94A3B4F944C9}" type="parTrans" cxnId="{DB7F3742-F6B5-49C5-9970-3A2FA643B7CA}">
      <dgm:prSet/>
      <dgm:spPr/>
      <dgm:t>
        <a:bodyPr/>
        <a:lstStyle/>
        <a:p>
          <a:endParaRPr lang="en-US"/>
        </a:p>
      </dgm:t>
    </dgm:pt>
    <dgm:pt modelId="{17F25D7F-3980-4923-A2CC-2CA4BD253371}" type="sibTrans" cxnId="{DB7F3742-F6B5-49C5-9970-3A2FA643B7CA}">
      <dgm:prSet/>
      <dgm:spPr/>
      <dgm:t>
        <a:bodyPr/>
        <a:lstStyle/>
        <a:p>
          <a:endParaRPr lang="en-US"/>
        </a:p>
      </dgm:t>
    </dgm:pt>
    <dgm:pt modelId="{DCBA5618-E736-42D5-BC94-8F19441121BD}">
      <dgm:prSet phldrT="[Text]" custT="1"/>
      <dgm:spPr/>
      <dgm:t>
        <a:bodyPr/>
        <a:lstStyle/>
        <a:p>
          <a:r>
            <a:rPr lang="ro-RO" sz="1400" dirty="0"/>
            <a:t>Sănătate</a:t>
          </a:r>
          <a:endParaRPr lang="en-US" sz="1400" dirty="0"/>
        </a:p>
      </dgm:t>
    </dgm:pt>
    <dgm:pt modelId="{1DC0F6BD-711F-41AA-B8E0-AE14C3DD4864}" type="parTrans" cxnId="{3ABB553E-5400-4D66-888F-52F6CAADAB5C}">
      <dgm:prSet/>
      <dgm:spPr/>
      <dgm:t>
        <a:bodyPr/>
        <a:lstStyle/>
        <a:p>
          <a:endParaRPr lang="en-US"/>
        </a:p>
      </dgm:t>
    </dgm:pt>
    <dgm:pt modelId="{F5C1FBE3-E73F-43D8-9E99-97224BE6EA04}" type="sibTrans" cxnId="{3ABB553E-5400-4D66-888F-52F6CAADAB5C}">
      <dgm:prSet/>
      <dgm:spPr/>
      <dgm:t>
        <a:bodyPr/>
        <a:lstStyle/>
        <a:p>
          <a:endParaRPr lang="en-US"/>
        </a:p>
      </dgm:t>
    </dgm:pt>
    <dgm:pt modelId="{E1183147-8AE4-4D51-8E15-26D58A27FBE0}">
      <dgm:prSet phldrT="[Text]" custT="1"/>
      <dgm:spPr/>
      <dgm:t>
        <a:bodyPr/>
        <a:lstStyle/>
        <a:p>
          <a:r>
            <a:rPr lang="ro-RO" sz="1400" dirty="0"/>
            <a:t>Mediu</a:t>
          </a:r>
          <a:endParaRPr lang="en-US" sz="1400" dirty="0"/>
        </a:p>
      </dgm:t>
    </dgm:pt>
    <dgm:pt modelId="{031F0CC5-F9DF-4B9A-BFA8-37EA266BA944}" type="parTrans" cxnId="{1E561F36-5BB4-46A2-A3B8-B586E14F3F86}">
      <dgm:prSet/>
      <dgm:spPr/>
      <dgm:t>
        <a:bodyPr/>
        <a:lstStyle/>
        <a:p>
          <a:endParaRPr lang="en-US" dirty="0"/>
        </a:p>
      </dgm:t>
    </dgm:pt>
    <dgm:pt modelId="{EF659A1F-0ECD-47C8-8A46-7CB805FCD5A1}" type="sibTrans" cxnId="{1E561F36-5BB4-46A2-A3B8-B586E14F3F86}">
      <dgm:prSet/>
      <dgm:spPr/>
      <dgm:t>
        <a:bodyPr/>
        <a:lstStyle/>
        <a:p>
          <a:endParaRPr lang="en-US"/>
        </a:p>
      </dgm:t>
    </dgm:pt>
    <dgm:pt modelId="{EAA47E31-81D9-4585-9F17-55EF301B123B}">
      <dgm:prSet phldrT="[Text]" custScaleX="153966"/>
      <dgm:spPr/>
      <dgm:t>
        <a:bodyPr/>
        <a:lstStyle/>
        <a:p>
          <a:endParaRPr lang="en-US"/>
        </a:p>
      </dgm:t>
    </dgm:pt>
    <dgm:pt modelId="{890B5E4C-3551-4684-9BDA-C00AD6B055CF}" type="parTrans" cxnId="{B311F81A-FCFC-49A8-A291-84D2D3891BC1}">
      <dgm:prSet custScaleX="189350"/>
      <dgm:spPr/>
      <dgm:t>
        <a:bodyPr/>
        <a:lstStyle/>
        <a:p>
          <a:endParaRPr lang="en-US"/>
        </a:p>
      </dgm:t>
    </dgm:pt>
    <dgm:pt modelId="{3E45B528-02C5-4E54-A183-F1CD2DC0814F}" type="sibTrans" cxnId="{B311F81A-FCFC-49A8-A291-84D2D3891BC1}">
      <dgm:prSet/>
      <dgm:spPr/>
      <dgm:t>
        <a:bodyPr/>
        <a:lstStyle/>
        <a:p>
          <a:endParaRPr lang="en-US"/>
        </a:p>
      </dgm:t>
    </dgm:pt>
    <dgm:pt modelId="{BE8D47A7-DA02-4937-8D89-60630BCDB8C2}">
      <dgm:prSet phldrT="[Text]" custScaleX="153966"/>
      <dgm:spPr/>
      <dgm:t>
        <a:bodyPr/>
        <a:lstStyle/>
        <a:p>
          <a:endParaRPr lang="en-US"/>
        </a:p>
      </dgm:t>
    </dgm:pt>
    <dgm:pt modelId="{5428CB8E-C2AE-44D6-A2F7-317856778B2D}" type="parTrans" cxnId="{8ABDF9C3-6E36-40DE-BDE8-7CDD103D224E}">
      <dgm:prSet custScaleX="189350"/>
      <dgm:spPr/>
      <dgm:t>
        <a:bodyPr/>
        <a:lstStyle/>
        <a:p>
          <a:endParaRPr lang="en-US"/>
        </a:p>
      </dgm:t>
    </dgm:pt>
    <dgm:pt modelId="{DADAA48D-0276-4D8D-9099-3E6F6E6E4B5F}" type="sibTrans" cxnId="{8ABDF9C3-6E36-40DE-BDE8-7CDD103D224E}">
      <dgm:prSet/>
      <dgm:spPr/>
      <dgm:t>
        <a:bodyPr/>
        <a:lstStyle/>
        <a:p>
          <a:endParaRPr lang="en-US"/>
        </a:p>
      </dgm:t>
    </dgm:pt>
    <dgm:pt modelId="{11B65A30-59A8-43D7-9CB2-A5FB90713620}">
      <dgm:prSet custScaleX="123074" custRadScaleRad="110082" custRadScaleInc="76390"/>
      <dgm:spPr/>
      <dgm:t>
        <a:bodyPr/>
        <a:lstStyle/>
        <a:p>
          <a:endParaRPr lang="en-US"/>
        </a:p>
      </dgm:t>
    </dgm:pt>
    <dgm:pt modelId="{AFD92A45-FA14-454F-8A40-E6DBF397449B}" type="parTrans" cxnId="{558371A9-729F-46FB-8E76-2773B97F4B6B}">
      <dgm:prSet custScaleX="196996"/>
      <dgm:spPr/>
      <dgm:t>
        <a:bodyPr/>
        <a:lstStyle/>
        <a:p>
          <a:endParaRPr lang="en-US"/>
        </a:p>
      </dgm:t>
    </dgm:pt>
    <dgm:pt modelId="{B2080337-2FB3-42F9-BE78-61952B6ADC23}" type="sibTrans" cxnId="{558371A9-729F-46FB-8E76-2773B97F4B6B}">
      <dgm:prSet/>
      <dgm:spPr/>
      <dgm:t>
        <a:bodyPr/>
        <a:lstStyle/>
        <a:p>
          <a:endParaRPr lang="en-US"/>
        </a:p>
      </dgm:t>
    </dgm:pt>
    <dgm:pt modelId="{666BE601-441A-4437-A6CF-BF7B1084A224}">
      <dgm:prSet custT="1"/>
      <dgm:spPr/>
      <dgm:t>
        <a:bodyPr/>
        <a:lstStyle/>
        <a:p>
          <a:r>
            <a:rPr lang="en-US" sz="1200" dirty="0" err="1" smtClean="0"/>
            <a:t>Educa</a:t>
          </a:r>
          <a:r>
            <a:rPr lang="ro-RO" sz="1200" dirty="0" smtClean="0"/>
            <a:t>ție</a:t>
          </a:r>
          <a:endParaRPr lang="en-US" sz="1200" dirty="0"/>
        </a:p>
      </dgm:t>
    </dgm:pt>
    <dgm:pt modelId="{90BCC316-CBD9-43DF-8C02-93532410D8FD}" type="parTrans" cxnId="{F6AD4F48-ACE1-443B-B5B6-2BE519BA618B}">
      <dgm:prSet/>
      <dgm:spPr/>
      <dgm:t>
        <a:bodyPr/>
        <a:lstStyle/>
        <a:p>
          <a:endParaRPr lang="en-US"/>
        </a:p>
      </dgm:t>
    </dgm:pt>
    <dgm:pt modelId="{E22C9BEB-9096-45D5-B38B-223802EF25B0}" type="sibTrans" cxnId="{F6AD4F48-ACE1-443B-B5B6-2BE519BA618B}">
      <dgm:prSet/>
      <dgm:spPr/>
      <dgm:t>
        <a:bodyPr/>
        <a:lstStyle/>
        <a:p>
          <a:endParaRPr lang="en-US"/>
        </a:p>
      </dgm:t>
    </dgm:pt>
    <dgm:pt modelId="{5BAFC2DA-C7F2-48EA-8BC2-728B1403A5C6}" type="pres">
      <dgm:prSet presAssocID="{F2468F1E-2C65-44D2-88C6-3A01B64E417E}" presName="Name0" presStyleCnt="0">
        <dgm:presLayoutVars>
          <dgm:chMax val="1"/>
          <dgm:dir/>
          <dgm:animLvl val="ctr"/>
          <dgm:resizeHandles val="exact"/>
        </dgm:presLayoutVars>
      </dgm:prSet>
      <dgm:spPr/>
      <dgm:t>
        <a:bodyPr/>
        <a:lstStyle/>
        <a:p>
          <a:endParaRPr lang="en-US"/>
        </a:p>
      </dgm:t>
    </dgm:pt>
    <dgm:pt modelId="{F5A7B0BF-1B8A-4C1A-9C21-46675B5008F5}" type="pres">
      <dgm:prSet presAssocID="{64F91456-F984-42EC-95AA-4002919DF5AF}" presName="centerShape" presStyleLbl="node0" presStyleIdx="0" presStyleCnt="1" custScaleX="204579" custScaleY="209144" custLinFactNeighborX="-1338" custLinFactNeighborY="667"/>
      <dgm:spPr/>
      <dgm:t>
        <a:bodyPr/>
        <a:lstStyle/>
        <a:p>
          <a:endParaRPr lang="en-US"/>
        </a:p>
      </dgm:t>
    </dgm:pt>
    <dgm:pt modelId="{30265FC0-D6DE-4A8A-8955-9C50C03A4A35}" type="pres">
      <dgm:prSet presAssocID="{031F0CC5-F9DF-4B9A-BFA8-37EA266BA944}" presName="parTrans" presStyleLbl="sibTrans2D1" presStyleIdx="0" presStyleCnt="11" custScaleX="192156"/>
      <dgm:spPr/>
      <dgm:t>
        <a:bodyPr/>
        <a:lstStyle/>
        <a:p>
          <a:endParaRPr lang="en-US"/>
        </a:p>
      </dgm:t>
    </dgm:pt>
    <dgm:pt modelId="{61E90602-FC89-4CC3-80E8-3485E3046B5B}" type="pres">
      <dgm:prSet presAssocID="{031F0CC5-F9DF-4B9A-BFA8-37EA266BA944}" presName="connectorText" presStyleLbl="sibTrans2D1" presStyleIdx="0" presStyleCnt="11"/>
      <dgm:spPr/>
      <dgm:t>
        <a:bodyPr/>
        <a:lstStyle/>
        <a:p>
          <a:endParaRPr lang="en-US"/>
        </a:p>
      </dgm:t>
    </dgm:pt>
    <dgm:pt modelId="{D93DF301-C42D-40E3-A5DD-76A9E4A44D56}" type="pres">
      <dgm:prSet presAssocID="{E1183147-8AE4-4D51-8E15-26D58A27FBE0}" presName="node" presStyleLbl="node1" presStyleIdx="0" presStyleCnt="11" custScaleY="91169" custRadScaleRad="82704" custRadScaleInc="-11334">
        <dgm:presLayoutVars>
          <dgm:bulletEnabled val="1"/>
        </dgm:presLayoutVars>
      </dgm:prSet>
      <dgm:spPr/>
      <dgm:t>
        <a:bodyPr/>
        <a:lstStyle/>
        <a:p>
          <a:endParaRPr lang="en-US"/>
        </a:p>
      </dgm:t>
    </dgm:pt>
    <dgm:pt modelId="{BD7FFD77-3F1D-4A57-A9F7-3B51500F8E86}" type="pres">
      <dgm:prSet presAssocID="{017E9CEC-F8A2-4F6C-9A41-79BB16A615C9}" presName="parTrans" presStyleLbl="sibTrans2D1" presStyleIdx="1" presStyleCnt="11" custScaleX="189350"/>
      <dgm:spPr/>
      <dgm:t>
        <a:bodyPr/>
        <a:lstStyle/>
        <a:p>
          <a:endParaRPr lang="en-US"/>
        </a:p>
      </dgm:t>
    </dgm:pt>
    <dgm:pt modelId="{0E26D73D-BA0B-4727-8C8C-73294EBDE993}" type="pres">
      <dgm:prSet presAssocID="{017E9CEC-F8A2-4F6C-9A41-79BB16A615C9}" presName="connectorText" presStyleLbl="sibTrans2D1" presStyleIdx="1" presStyleCnt="11"/>
      <dgm:spPr/>
      <dgm:t>
        <a:bodyPr/>
        <a:lstStyle/>
        <a:p>
          <a:endParaRPr lang="en-US"/>
        </a:p>
      </dgm:t>
    </dgm:pt>
    <dgm:pt modelId="{D8289A3A-EA7B-44FA-B3ED-205EAE385D81}" type="pres">
      <dgm:prSet presAssocID="{E33E4FDE-2873-4B68-9AEC-643AFB538C81}" presName="node" presStyleLbl="node1" presStyleIdx="1" presStyleCnt="11" custScaleX="153966" custRadScaleRad="93970" custRadScaleInc="28743">
        <dgm:presLayoutVars>
          <dgm:bulletEnabled val="1"/>
        </dgm:presLayoutVars>
      </dgm:prSet>
      <dgm:spPr/>
      <dgm:t>
        <a:bodyPr/>
        <a:lstStyle/>
        <a:p>
          <a:endParaRPr lang="en-US"/>
        </a:p>
      </dgm:t>
    </dgm:pt>
    <dgm:pt modelId="{6D332062-496D-41EB-809A-68F33DD0CCE7}" type="pres">
      <dgm:prSet presAssocID="{7D265DAD-0AB4-411D-8009-B7FED63D9E34}" presName="parTrans" presStyleLbl="sibTrans2D1" presStyleIdx="2" presStyleCnt="11" custScaleX="196996" custLinFactNeighborX="4786"/>
      <dgm:spPr/>
      <dgm:t>
        <a:bodyPr/>
        <a:lstStyle/>
        <a:p>
          <a:endParaRPr lang="en-US"/>
        </a:p>
      </dgm:t>
    </dgm:pt>
    <dgm:pt modelId="{A5433117-F4BF-48F1-A3EF-0C636AA71D62}" type="pres">
      <dgm:prSet presAssocID="{7D265DAD-0AB4-411D-8009-B7FED63D9E34}" presName="connectorText" presStyleLbl="sibTrans2D1" presStyleIdx="2" presStyleCnt="11"/>
      <dgm:spPr/>
      <dgm:t>
        <a:bodyPr/>
        <a:lstStyle/>
        <a:p>
          <a:endParaRPr lang="en-US"/>
        </a:p>
      </dgm:t>
    </dgm:pt>
    <dgm:pt modelId="{E3312B44-83B0-4DE1-BE47-159B9391D839}" type="pres">
      <dgm:prSet presAssocID="{F06AFB49-E4C2-4761-83AC-9153A13A16A5}" presName="node" presStyleLbl="node1" presStyleIdx="2" presStyleCnt="11" custScaleX="123074" custRadScaleRad="111571" custRadScaleInc="49332">
        <dgm:presLayoutVars>
          <dgm:bulletEnabled val="1"/>
        </dgm:presLayoutVars>
      </dgm:prSet>
      <dgm:spPr/>
      <dgm:t>
        <a:bodyPr/>
        <a:lstStyle/>
        <a:p>
          <a:endParaRPr lang="en-US"/>
        </a:p>
      </dgm:t>
    </dgm:pt>
    <dgm:pt modelId="{07B3647C-27FD-4B4A-BF33-AF513E3746A2}" type="pres">
      <dgm:prSet presAssocID="{2162A2BF-A589-47AD-885E-49D9864E7C35}" presName="parTrans" presStyleLbl="sibTrans2D1" presStyleIdx="3" presStyleCnt="11" custScaleX="182464" custLinFactNeighborX="-5208"/>
      <dgm:spPr/>
      <dgm:t>
        <a:bodyPr/>
        <a:lstStyle/>
        <a:p>
          <a:endParaRPr lang="en-US"/>
        </a:p>
      </dgm:t>
    </dgm:pt>
    <dgm:pt modelId="{99EDF5E3-6E01-41E9-8EF6-25E6AD0EC235}" type="pres">
      <dgm:prSet presAssocID="{2162A2BF-A589-47AD-885E-49D9864E7C35}" presName="connectorText" presStyleLbl="sibTrans2D1" presStyleIdx="3" presStyleCnt="11"/>
      <dgm:spPr/>
      <dgm:t>
        <a:bodyPr/>
        <a:lstStyle/>
        <a:p>
          <a:endParaRPr lang="en-US"/>
        </a:p>
      </dgm:t>
    </dgm:pt>
    <dgm:pt modelId="{441AC3BA-01E1-4E80-99C1-99A784F63EF8}" type="pres">
      <dgm:prSet presAssocID="{974EF7D6-9AEA-4A25-B60F-D4C5026703F5}" presName="node" presStyleLbl="node1" presStyleIdx="3" presStyleCnt="11" custScaleX="115896" custRadScaleRad="106692" custRadScaleInc="13311">
        <dgm:presLayoutVars>
          <dgm:bulletEnabled val="1"/>
        </dgm:presLayoutVars>
      </dgm:prSet>
      <dgm:spPr/>
      <dgm:t>
        <a:bodyPr/>
        <a:lstStyle/>
        <a:p>
          <a:endParaRPr lang="en-US"/>
        </a:p>
      </dgm:t>
    </dgm:pt>
    <dgm:pt modelId="{77FB7DAE-301D-46D4-9245-02D6745DF1AF}" type="pres">
      <dgm:prSet presAssocID="{43648A8C-CC6F-4E4B-B90E-BE7688D99C36}" presName="parTrans" presStyleLbl="sibTrans2D1" presStyleIdx="4" presStyleCnt="11" custScaleX="173034" custLinFactNeighborX="-13687" custLinFactNeighborY="3172"/>
      <dgm:spPr/>
      <dgm:t>
        <a:bodyPr/>
        <a:lstStyle/>
        <a:p>
          <a:endParaRPr lang="en-US"/>
        </a:p>
      </dgm:t>
    </dgm:pt>
    <dgm:pt modelId="{B423DA5B-E73E-42E1-AC28-67549A19B764}" type="pres">
      <dgm:prSet presAssocID="{43648A8C-CC6F-4E4B-B90E-BE7688D99C36}" presName="connectorText" presStyleLbl="sibTrans2D1" presStyleIdx="4" presStyleCnt="11"/>
      <dgm:spPr/>
      <dgm:t>
        <a:bodyPr/>
        <a:lstStyle/>
        <a:p>
          <a:endParaRPr lang="en-US"/>
        </a:p>
      </dgm:t>
    </dgm:pt>
    <dgm:pt modelId="{FBB5CB00-EF8D-4DD2-8695-C5596B85A272}" type="pres">
      <dgm:prSet presAssocID="{31235F67-2D33-4706-8D8B-CB1A50AA7D54}" presName="node" presStyleLbl="node1" presStyleIdx="4" presStyleCnt="11" custScaleX="143812" custRadScaleRad="107492" custRadScaleInc="-33426">
        <dgm:presLayoutVars>
          <dgm:bulletEnabled val="1"/>
        </dgm:presLayoutVars>
      </dgm:prSet>
      <dgm:spPr/>
      <dgm:t>
        <a:bodyPr/>
        <a:lstStyle/>
        <a:p>
          <a:endParaRPr lang="en-US"/>
        </a:p>
      </dgm:t>
    </dgm:pt>
    <dgm:pt modelId="{813BB67A-CDF0-4C37-A00E-6ABBCBBD71D1}" type="pres">
      <dgm:prSet presAssocID="{FA4861B3-B877-4F3F-B76A-B3D52799FDCA}" presName="parTrans" presStyleLbl="sibTrans2D1" presStyleIdx="5" presStyleCnt="11" custScaleX="183104" custLinFactNeighborY="-3172"/>
      <dgm:spPr/>
      <dgm:t>
        <a:bodyPr/>
        <a:lstStyle/>
        <a:p>
          <a:endParaRPr lang="en-US"/>
        </a:p>
      </dgm:t>
    </dgm:pt>
    <dgm:pt modelId="{F28934C9-CCC9-4974-B1B9-1284DECCD1C6}" type="pres">
      <dgm:prSet presAssocID="{FA4861B3-B877-4F3F-B76A-B3D52799FDCA}" presName="connectorText" presStyleLbl="sibTrans2D1" presStyleIdx="5" presStyleCnt="11"/>
      <dgm:spPr/>
      <dgm:t>
        <a:bodyPr/>
        <a:lstStyle/>
        <a:p>
          <a:endParaRPr lang="en-US"/>
        </a:p>
      </dgm:t>
    </dgm:pt>
    <dgm:pt modelId="{D883EC84-BE56-4A87-A82A-59C6C12F498E}" type="pres">
      <dgm:prSet presAssocID="{0E3855C3-425B-4F37-8C19-67B5CFB28CEC}" presName="node" presStyleLbl="node1" presStyleIdx="5" presStyleCnt="11" custScaleX="177075" custRadScaleRad="100011" custRadScaleInc="4760">
        <dgm:presLayoutVars>
          <dgm:bulletEnabled val="1"/>
        </dgm:presLayoutVars>
      </dgm:prSet>
      <dgm:spPr/>
      <dgm:t>
        <a:bodyPr/>
        <a:lstStyle/>
        <a:p>
          <a:endParaRPr lang="en-US"/>
        </a:p>
      </dgm:t>
    </dgm:pt>
    <dgm:pt modelId="{D53DC4F7-B742-4DC2-8D98-91964BBA07BD}" type="pres">
      <dgm:prSet presAssocID="{A892DAAB-AF8A-46C9-83C2-11E39DC49B41}" presName="parTrans" presStyleLbl="sibTrans2D1" presStyleIdx="6" presStyleCnt="11" custScaleX="201542" custLinFactNeighborX="4126" custLinFactNeighborY="12688"/>
      <dgm:spPr/>
      <dgm:t>
        <a:bodyPr/>
        <a:lstStyle/>
        <a:p>
          <a:endParaRPr lang="en-US"/>
        </a:p>
      </dgm:t>
    </dgm:pt>
    <dgm:pt modelId="{2883BD4C-E4F2-430A-859A-4519E1816E0E}" type="pres">
      <dgm:prSet presAssocID="{A892DAAB-AF8A-46C9-83C2-11E39DC49B41}" presName="connectorText" presStyleLbl="sibTrans2D1" presStyleIdx="6" presStyleCnt="11"/>
      <dgm:spPr/>
      <dgm:t>
        <a:bodyPr/>
        <a:lstStyle/>
        <a:p>
          <a:endParaRPr lang="en-US"/>
        </a:p>
      </dgm:t>
    </dgm:pt>
    <dgm:pt modelId="{9D0C529E-B4D5-4CA2-BF82-523C73ED4D75}" type="pres">
      <dgm:prSet presAssocID="{83495755-3702-415B-9CB2-22FD6011CB26}" presName="node" presStyleLbl="node1" presStyleIdx="6" presStyleCnt="11" custScaleX="166534" custRadScaleRad="106622" custRadScaleInc="71950">
        <dgm:presLayoutVars>
          <dgm:bulletEnabled val="1"/>
        </dgm:presLayoutVars>
      </dgm:prSet>
      <dgm:spPr/>
      <dgm:t>
        <a:bodyPr/>
        <a:lstStyle/>
        <a:p>
          <a:endParaRPr lang="en-US"/>
        </a:p>
      </dgm:t>
    </dgm:pt>
    <dgm:pt modelId="{AE35E170-D5AE-455A-B6AF-CC7E6C5C31BA}" type="pres">
      <dgm:prSet presAssocID="{9296535D-1553-474D-89F8-82E201D6A5B8}" presName="parTrans" presStyleLbl="sibTrans2D1" presStyleIdx="7" presStyleCnt="11" custScaleX="194683" custLinFactNeighborX="-2697"/>
      <dgm:spPr/>
      <dgm:t>
        <a:bodyPr/>
        <a:lstStyle/>
        <a:p>
          <a:endParaRPr lang="en-US"/>
        </a:p>
      </dgm:t>
    </dgm:pt>
    <dgm:pt modelId="{533EFD1F-2A1A-4E83-9358-472854D43896}" type="pres">
      <dgm:prSet presAssocID="{9296535D-1553-474D-89F8-82E201D6A5B8}" presName="connectorText" presStyleLbl="sibTrans2D1" presStyleIdx="7" presStyleCnt="11"/>
      <dgm:spPr/>
      <dgm:t>
        <a:bodyPr/>
        <a:lstStyle/>
        <a:p>
          <a:endParaRPr lang="en-US"/>
        </a:p>
      </dgm:t>
    </dgm:pt>
    <dgm:pt modelId="{E9D277AB-FF47-4E0F-A89B-8009575A1682}" type="pres">
      <dgm:prSet presAssocID="{681E8C4B-1F7C-43A4-8B24-DF9639B5B4E9}" presName="node" presStyleLbl="node1" presStyleIdx="7" presStyleCnt="11" custScaleX="133241" custRadScaleRad="114167" custRadScaleInc="50956">
        <dgm:presLayoutVars>
          <dgm:bulletEnabled val="1"/>
        </dgm:presLayoutVars>
      </dgm:prSet>
      <dgm:spPr/>
      <dgm:t>
        <a:bodyPr/>
        <a:lstStyle/>
        <a:p>
          <a:endParaRPr lang="en-US"/>
        </a:p>
      </dgm:t>
    </dgm:pt>
    <dgm:pt modelId="{C6E68B2B-D614-4D5B-9058-B8F348FD8490}" type="pres">
      <dgm:prSet presAssocID="{40C75D48-67E4-4285-94A9-94A3B4F944C9}" presName="parTrans" presStyleLbl="sibTrans2D1" presStyleIdx="8" presStyleCnt="11" custScaleX="194437" custLinFactNeighborX="-2790"/>
      <dgm:spPr/>
      <dgm:t>
        <a:bodyPr/>
        <a:lstStyle/>
        <a:p>
          <a:endParaRPr lang="en-US"/>
        </a:p>
      </dgm:t>
    </dgm:pt>
    <dgm:pt modelId="{C7479104-847C-46F5-B04C-4EAD9C052B93}" type="pres">
      <dgm:prSet presAssocID="{40C75D48-67E4-4285-94A9-94A3B4F944C9}" presName="connectorText" presStyleLbl="sibTrans2D1" presStyleIdx="8" presStyleCnt="11"/>
      <dgm:spPr/>
      <dgm:t>
        <a:bodyPr/>
        <a:lstStyle/>
        <a:p>
          <a:endParaRPr lang="en-US"/>
        </a:p>
      </dgm:t>
    </dgm:pt>
    <dgm:pt modelId="{E262AB59-D2DB-41FE-86E3-59D4ECBCD7DA}" type="pres">
      <dgm:prSet presAssocID="{82A36BB8-B6F1-457B-883F-7B8B071505B2}" presName="node" presStyleLbl="node1" presStyleIdx="8" presStyleCnt="11" custScaleX="140643" custRadScaleRad="113793" custRadScaleInc="-11588">
        <dgm:presLayoutVars>
          <dgm:bulletEnabled val="1"/>
        </dgm:presLayoutVars>
      </dgm:prSet>
      <dgm:spPr/>
      <dgm:t>
        <a:bodyPr/>
        <a:lstStyle/>
        <a:p>
          <a:endParaRPr lang="en-US"/>
        </a:p>
      </dgm:t>
    </dgm:pt>
    <dgm:pt modelId="{B441CFF8-08BC-4F07-81F7-986454BB430F}" type="pres">
      <dgm:prSet presAssocID="{1DC0F6BD-711F-41AA-B8E0-AE14C3DD4864}" presName="parTrans" presStyleLbl="sibTrans2D1" presStyleIdx="9" presStyleCnt="11" custScaleX="198414" custLinFactNeighborX="-6498"/>
      <dgm:spPr/>
      <dgm:t>
        <a:bodyPr/>
        <a:lstStyle/>
        <a:p>
          <a:endParaRPr lang="en-US"/>
        </a:p>
      </dgm:t>
    </dgm:pt>
    <dgm:pt modelId="{0AC6C958-A58F-40B3-A0B7-AD7CC340DD88}" type="pres">
      <dgm:prSet presAssocID="{1DC0F6BD-711F-41AA-B8E0-AE14C3DD4864}" presName="connectorText" presStyleLbl="sibTrans2D1" presStyleIdx="9" presStyleCnt="11"/>
      <dgm:spPr/>
      <dgm:t>
        <a:bodyPr/>
        <a:lstStyle/>
        <a:p>
          <a:endParaRPr lang="en-US"/>
        </a:p>
      </dgm:t>
    </dgm:pt>
    <dgm:pt modelId="{B25FD463-967D-444C-B172-950B6EC925F0}" type="pres">
      <dgm:prSet presAssocID="{DCBA5618-E736-42D5-BC94-8F19441121BD}" presName="node" presStyleLbl="node1" presStyleIdx="9" presStyleCnt="11" custScaleX="137383" custRadScaleRad="105406" custRadScaleInc="-51652">
        <dgm:presLayoutVars>
          <dgm:bulletEnabled val="1"/>
        </dgm:presLayoutVars>
      </dgm:prSet>
      <dgm:spPr/>
      <dgm:t>
        <a:bodyPr/>
        <a:lstStyle/>
        <a:p>
          <a:endParaRPr lang="en-US"/>
        </a:p>
      </dgm:t>
    </dgm:pt>
    <dgm:pt modelId="{16FC200E-07BC-431D-B83B-B114FDCF9CDA}" type="pres">
      <dgm:prSet presAssocID="{90BCC316-CBD9-43DF-8C02-93532410D8FD}" presName="parTrans" presStyleLbl="sibTrans2D1" presStyleIdx="10" presStyleCnt="11" custScaleX="151738" custLinFactNeighborX="5994" custLinFactNeighborY="10631" custRadScaleRad="133857" custRadScaleInc="-2147483648"/>
      <dgm:spPr/>
      <dgm:t>
        <a:bodyPr/>
        <a:lstStyle/>
        <a:p>
          <a:endParaRPr lang="en-US"/>
        </a:p>
      </dgm:t>
    </dgm:pt>
    <dgm:pt modelId="{18FDDB65-504F-49D6-B064-3ED1EF4861B9}" type="pres">
      <dgm:prSet presAssocID="{90BCC316-CBD9-43DF-8C02-93532410D8FD}" presName="connectorText" presStyleLbl="sibTrans2D1" presStyleIdx="10" presStyleCnt="11"/>
      <dgm:spPr/>
      <dgm:t>
        <a:bodyPr/>
        <a:lstStyle/>
        <a:p>
          <a:endParaRPr lang="en-US"/>
        </a:p>
      </dgm:t>
    </dgm:pt>
    <dgm:pt modelId="{C2467481-9D29-4F68-BCF8-43AA0529D145}" type="pres">
      <dgm:prSet presAssocID="{666BE601-441A-4437-A6CF-BF7B1084A224}" presName="node" presStyleLbl="node1" presStyleIdx="10" presStyleCnt="11" custScaleX="149004" custScaleY="88745" custRadScaleRad="96163" custRadScaleInc="-56933">
        <dgm:presLayoutVars>
          <dgm:bulletEnabled val="1"/>
        </dgm:presLayoutVars>
      </dgm:prSet>
      <dgm:spPr/>
      <dgm:t>
        <a:bodyPr/>
        <a:lstStyle/>
        <a:p>
          <a:endParaRPr lang="en-US"/>
        </a:p>
      </dgm:t>
    </dgm:pt>
  </dgm:ptLst>
  <dgm:cxnLst>
    <dgm:cxn modelId="{0E51D0EF-D0A4-4730-BF5A-5BF541B2F83D}" type="presOf" srcId="{FA4861B3-B877-4F3F-B76A-B3D52799FDCA}" destId="{F28934C9-CCC9-4974-B1B9-1284DECCD1C6}" srcOrd="1" destOrd="0" presId="urn:microsoft.com/office/officeart/2005/8/layout/radial5"/>
    <dgm:cxn modelId="{09C22DFE-984A-4B81-B2E5-372E28DCCFA1}" type="presOf" srcId="{666BE601-441A-4437-A6CF-BF7B1084A224}" destId="{C2467481-9D29-4F68-BCF8-43AA0529D145}" srcOrd="0" destOrd="0" presId="urn:microsoft.com/office/officeart/2005/8/layout/radial5"/>
    <dgm:cxn modelId="{BB701821-BA18-4391-8611-30DDDBD3E445}" type="presOf" srcId="{FA4861B3-B877-4F3F-B76A-B3D52799FDCA}" destId="{813BB67A-CDF0-4C37-A00E-6ABBCBBD71D1}" srcOrd="0" destOrd="0" presId="urn:microsoft.com/office/officeart/2005/8/layout/radial5"/>
    <dgm:cxn modelId="{2FC277BB-765A-4B6F-BF01-DE7C054CCC2E}" type="presOf" srcId="{DCBA5618-E736-42D5-BC94-8F19441121BD}" destId="{B25FD463-967D-444C-B172-950B6EC925F0}" srcOrd="0" destOrd="0" presId="urn:microsoft.com/office/officeart/2005/8/layout/radial5"/>
    <dgm:cxn modelId="{6C99BE4D-0D2E-4E26-980F-591E9F37FEAB}" type="presOf" srcId="{E33E4FDE-2873-4B68-9AEC-643AFB538C81}" destId="{D8289A3A-EA7B-44FA-B3ED-205EAE385D81}" srcOrd="0" destOrd="0" presId="urn:microsoft.com/office/officeart/2005/8/layout/radial5"/>
    <dgm:cxn modelId="{693EB1F6-655F-4D7D-87CF-1F1CA97046CC}" type="presOf" srcId="{F2468F1E-2C65-44D2-88C6-3A01B64E417E}" destId="{5BAFC2DA-C7F2-48EA-8BC2-728B1403A5C6}" srcOrd="0" destOrd="0" presId="urn:microsoft.com/office/officeart/2005/8/layout/radial5"/>
    <dgm:cxn modelId="{86489B13-B9B7-4737-B82B-11A282590271}" type="presOf" srcId="{681E8C4B-1F7C-43A4-8B24-DF9639B5B4E9}" destId="{E9D277AB-FF47-4E0F-A89B-8009575A1682}" srcOrd="0" destOrd="0" presId="urn:microsoft.com/office/officeart/2005/8/layout/radial5"/>
    <dgm:cxn modelId="{2FD3B730-027C-4E40-A0F7-0F9200B86D46}" type="presOf" srcId="{017E9CEC-F8A2-4F6C-9A41-79BB16A615C9}" destId="{0E26D73D-BA0B-4727-8C8C-73294EBDE993}" srcOrd="1" destOrd="0" presId="urn:microsoft.com/office/officeart/2005/8/layout/radial5"/>
    <dgm:cxn modelId="{8ABDF9C3-6E36-40DE-BDE8-7CDD103D224E}" srcId="{F2468F1E-2C65-44D2-88C6-3A01B64E417E}" destId="{BE8D47A7-DA02-4937-8D89-60630BCDB8C2}" srcOrd="2" destOrd="0" parTransId="{5428CB8E-C2AE-44D6-A2F7-317856778B2D}" sibTransId="{DADAA48D-0276-4D8D-9099-3E6F6E6E4B5F}"/>
    <dgm:cxn modelId="{CFD79F13-0B65-400B-8C3A-0AB9B7318D56}" srcId="{64F91456-F984-42EC-95AA-4002919DF5AF}" destId="{31235F67-2D33-4706-8D8B-CB1A50AA7D54}" srcOrd="4" destOrd="0" parTransId="{43648A8C-CC6F-4E4B-B90E-BE7688D99C36}" sibTransId="{40D48D16-ED50-498B-8CCC-AB531D45B7D0}"/>
    <dgm:cxn modelId="{15585D8B-65D7-4567-8C9E-EDA6D9C992E7}" type="presOf" srcId="{E1183147-8AE4-4D51-8E15-26D58A27FBE0}" destId="{D93DF301-C42D-40E3-A5DD-76A9E4A44D56}" srcOrd="0" destOrd="0" presId="urn:microsoft.com/office/officeart/2005/8/layout/radial5"/>
    <dgm:cxn modelId="{92C34A28-818C-476E-B85A-2E0C954053F6}" srcId="{64F91456-F984-42EC-95AA-4002919DF5AF}" destId="{E33E4FDE-2873-4B68-9AEC-643AFB538C81}" srcOrd="1" destOrd="0" parTransId="{017E9CEC-F8A2-4F6C-9A41-79BB16A615C9}" sibTransId="{CE280D31-B642-4C5F-8522-805C7BDD48A4}"/>
    <dgm:cxn modelId="{75D62F49-C897-4720-9134-DF3A4FDCCBB4}" srcId="{64F91456-F984-42EC-95AA-4002919DF5AF}" destId="{681E8C4B-1F7C-43A4-8B24-DF9639B5B4E9}" srcOrd="7" destOrd="0" parTransId="{9296535D-1553-474D-89F8-82E201D6A5B8}" sibTransId="{C13EBF0A-6A54-4199-B3DA-654C80B75F9D}"/>
    <dgm:cxn modelId="{2C6D0D09-3B93-4E67-AFBD-40EE04D19BD6}" type="presOf" srcId="{0E3855C3-425B-4F37-8C19-67B5CFB28CEC}" destId="{D883EC84-BE56-4A87-A82A-59C6C12F498E}" srcOrd="0" destOrd="0" presId="urn:microsoft.com/office/officeart/2005/8/layout/radial5"/>
    <dgm:cxn modelId="{FD4C5564-D056-4E8B-93B8-2A350A2C5153}" type="presOf" srcId="{7D265DAD-0AB4-411D-8009-B7FED63D9E34}" destId="{6D332062-496D-41EB-809A-68F33DD0CCE7}" srcOrd="0" destOrd="0" presId="urn:microsoft.com/office/officeart/2005/8/layout/radial5"/>
    <dgm:cxn modelId="{DC669F5C-A1C1-4E8C-99A4-EBF65E908C56}" type="presOf" srcId="{7D265DAD-0AB4-411D-8009-B7FED63D9E34}" destId="{A5433117-F4BF-48F1-A3EF-0C636AA71D62}" srcOrd="1" destOrd="0" presId="urn:microsoft.com/office/officeart/2005/8/layout/radial5"/>
    <dgm:cxn modelId="{D39D97D5-CFFA-4014-9503-880A770C0CBF}" srcId="{64F91456-F984-42EC-95AA-4002919DF5AF}" destId="{F06AFB49-E4C2-4761-83AC-9153A13A16A5}" srcOrd="2" destOrd="0" parTransId="{7D265DAD-0AB4-411D-8009-B7FED63D9E34}" sibTransId="{DC924D82-1943-4948-8958-A33A13AC6720}"/>
    <dgm:cxn modelId="{EEB78952-C0CF-4063-8061-BB329F612843}" type="presOf" srcId="{40C75D48-67E4-4285-94A9-94A3B4F944C9}" destId="{C6E68B2B-D614-4D5B-9058-B8F348FD8490}" srcOrd="0" destOrd="0" presId="urn:microsoft.com/office/officeart/2005/8/layout/radial5"/>
    <dgm:cxn modelId="{675735CD-3901-42B9-95D4-C9E62D7FF61A}" type="presOf" srcId="{83495755-3702-415B-9CB2-22FD6011CB26}" destId="{9D0C529E-B4D5-4CA2-BF82-523C73ED4D75}" srcOrd="0" destOrd="0" presId="urn:microsoft.com/office/officeart/2005/8/layout/radial5"/>
    <dgm:cxn modelId="{DFD94074-5A49-46E2-807C-5F3F6B0DE3FA}" type="presOf" srcId="{64F91456-F984-42EC-95AA-4002919DF5AF}" destId="{F5A7B0BF-1B8A-4C1A-9C21-46675B5008F5}" srcOrd="0" destOrd="0" presId="urn:microsoft.com/office/officeart/2005/8/layout/radial5"/>
    <dgm:cxn modelId="{A90828FC-2423-4FF7-A50E-B70F33B20C46}" type="presOf" srcId="{974EF7D6-9AEA-4A25-B60F-D4C5026703F5}" destId="{441AC3BA-01E1-4E80-99C1-99A784F63EF8}" srcOrd="0" destOrd="0" presId="urn:microsoft.com/office/officeart/2005/8/layout/radial5"/>
    <dgm:cxn modelId="{B311F81A-FCFC-49A8-A291-84D2D3891BC1}" srcId="{F2468F1E-2C65-44D2-88C6-3A01B64E417E}" destId="{EAA47E31-81D9-4585-9F17-55EF301B123B}" srcOrd="1" destOrd="0" parTransId="{890B5E4C-3551-4684-9BDA-C00AD6B055CF}" sibTransId="{3E45B528-02C5-4E54-A183-F1CD2DC0814F}"/>
    <dgm:cxn modelId="{F431D68D-A899-4A80-9BAD-E1BE770587AF}" type="presOf" srcId="{1DC0F6BD-711F-41AA-B8E0-AE14C3DD4864}" destId="{0AC6C958-A58F-40B3-A0B7-AD7CC340DD88}" srcOrd="1" destOrd="0" presId="urn:microsoft.com/office/officeart/2005/8/layout/radial5"/>
    <dgm:cxn modelId="{30BDFFC0-8859-4877-ABF9-476E3F4B8091}" type="presOf" srcId="{F06AFB49-E4C2-4761-83AC-9153A13A16A5}" destId="{E3312B44-83B0-4DE1-BE47-159B9391D839}" srcOrd="0" destOrd="0" presId="urn:microsoft.com/office/officeart/2005/8/layout/radial5"/>
    <dgm:cxn modelId="{4D7918AC-8D96-4FBF-BEC2-89CDB911BADF}" type="presOf" srcId="{9296535D-1553-474D-89F8-82E201D6A5B8}" destId="{AE35E170-D5AE-455A-B6AF-CC7E6C5C31BA}" srcOrd="0" destOrd="0" presId="urn:microsoft.com/office/officeart/2005/8/layout/radial5"/>
    <dgm:cxn modelId="{653707A1-1DF1-4DA3-A653-2F752DD6F990}" type="presOf" srcId="{40C75D48-67E4-4285-94A9-94A3B4F944C9}" destId="{C7479104-847C-46F5-B04C-4EAD9C052B93}" srcOrd="1" destOrd="0" presId="urn:microsoft.com/office/officeart/2005/8/layout/radial5"/>
    <dgm:cxn modelId="{7F8C27D2-6279-49F0-A6A2-CFA9BAC39C16}" type="presOf" srcId="{82A36BB8-B6F1-457B-883F-7B8B071505B2}" destId="{E262AB59-D2DB-41FE-86E3-59D4ECBCD7DA}" srcOrd="0" destOrd="0" presId="urn:microsoft.com/office/officeart/2005/8/layout/radial5"/>
    <dgm:cxn modelId="{FCFD2E60-75C9-4968-8548-77B1B2DEF03B}" type="presOf" srcId="{031F0CC5-F9DF-4B9A-BFA8-37EA266BA944}" destId="{61E90602-FC89-4CC3-80E8-3485E3046B5B}" srcOrd="1" destOrd="0" presId="urn:microsoft.com/office/officeart/2005/8/layout/radial5"/>
    <dgm:cxn modelId="{558371A9-729F-46FB-8E76-2773B97F4B6B}" srcId="{F2468F1E-2C65-44D2-88C6-3A01B64E417E}" destId="{11B65A30-59A8-43D7-9CB2-A5FB90713620}" srcOrd="3" destOrd="0" parTransId="{AFD92A45-FA14-454F-8A40-E6DBF397449B}" sibTransId="{B2080337-2FB3-42F9-BE78-61952B6ADC23}"/>
    <dgm:cxn modelId="{4AF12D91-05A6-402B-9671-882BDAFABCF4}" type="presOf" srcId="{017E9CEC-F8A2-4F6C-9A41-79BB16A615C9}" destId="{BD7FFD77-3F1D-4A57-A9F7-3B51500F8E86}" srcOrd="0" destOrd="0" presId="urn:microsoft.com/office/officeart/2005/8/layout/radial5"/>
    <dgm:cxn modelId="{03C6B004-2179-4182-ACEC-608FEC4C5828}" type="presOf" srcId="{43648A8C-CC6F-4E4B-B90E-BE7688D99C36}" destId="{B423DA5B-E73E-42E1-AC28-67549A19B764}" srcOrd="1" destOrd="0" presId="urn:microsoft.com/office/officeart/2005/8/layout/radial5"/>
    <dgm:cxn modelId="{D69FCC1B-FFCB-44E5-BEBC-4C991739F3FA}" type="presOf" srcId="{A892DAAB-AF8A-46C9-83C2-11E39DC49B41}" destId="{2883BD4C-E4F2-430A-859A-4519E1816E0E}" srcOrd="1" destOrd="0" presId="urn:microsoft.com/office/officeart/2005/8/layout/radial5"/>
    <dgm:cxn modelId="{4B1676C1-FD10-4245-AE89-5D6A0E39239E}" type="presOf" srcId="{90BCC316-CBD9-43DF-8C02-93532410D8FD}" destId="{18FDDB65-504F-49D6-B064-3ED1EF4861B9}" srcOrd="1" destOrd="0" presId="urn:microsoft.com/office/officeart/2005/8/layout/radial5"/>
    <dgm:cxn modelId="{3ABB553E-5400-4D66-888F-52F6CAADAB5C}" srcId="{64F91456-F984-42EC-95AA-4002919DF5AF}" destId="{DCBA5618-E736-42D5-BC94-8F19441121BD}" srcOrd="9" destOrd="0" parTransId="{1DC0F6BD-711F-41AA-B8E0-AE14C3DD4864}" sibTransId="{F5C1FBE3-E73F-43D8-9E99-97224BE6EA04}"/>
    <dgm:cxn modelId="{07899B94-F1E2-42C8-82A1-54BB06C8B031}" srcId="{64F91456-F984-42EC-95AA-4002919DF5AF}" destId="{0E3855C3-425B-4F37-8C19-67B5CFB28CEC}" srcOrd="5" destOrd="0" parTransId="{FA4861B3-B877-4F3F-B76A-B3D52799FDCA}" sibTransId="{A268B11E-5BC0-4E65-BBE6-5DB658FD8C38}"/>
    <dgm:cxn modelId="{399AB2A5-1372-4FE9-A2F4-3FB5BD0A1671}" type="presOf" srcId="{9296535D-1553-474D-89F8-82E201D6A5B8}" destId="{533EFD1F-2A1A-4E83-9358-472854D43896}" srcOrd="1" destOrd="0" presId="urn:microsoft.com/office/officeart/2005/8/layout/radial5"/>
    <dgm:cxn modelId="{4FDFAA77-9918-4B8D-BE16-BAAE405DE30C}" type="presOf" srcId="{1DC0F6BD-711F-41AA-B8E0-AE14C3DD4864}" destId="{B441CFF8-08BC-4F07-81F7-986454BB430F}" srcOrd="0" destOrd="0" presId="urn:microsoft.com/office/officeart/2005/8/layout/radial5"/>
    <dgm:cxn modelId="{E1536D71-2002-4CA9-B912-5581A03129B0}" type="presOf" srcId="{A892DAAB-AF8A-46C9-83C2-11E39DC49B41}" destId="{D53DC4F7-B742-4DC2-8D98-91964BBA07BD}" srcOrd="0" destOrd="0" presId="urn:microsoft.com/office/officeart/2005/8/layout/radial5"/>
    <dgm:cxn modelId="{F9BBC1B6-4A8F-424E-B610-063B2656E516}" type="presOf" srcId="{2162A2BF-A589-47AD-885E-49D9864E7C35}" destId="{99EDF5E3-6E01-41E9-8EF6-25E6AD0EC235}" srcOrd="1" destOrd="0" presId="urn:microsoft.com/office/officeart/2005/8/layout/radial5"/>
    <dgm:cxn modelId="{7370F55B-AB24-4F37-874C-410A4430E95C}" srcId="{64F91456-F984-42EC-95AA-4002919DF5AF}" destId="{974EF7D6-9AEA-4A25-B60F-D4C5026703F5}" srcOrd="3" destOrd="0" parTransId="{2162A2BF-A589-47AD-885E-49D9864E7C35}" sibTransId="{BDE841EA-A5BF-4729-AA66-38F7346E6BD1}"/>
    <dgm:cxn modelId="{A9836AD3-3D5E-4081-A9E0-22084B50507A}" srcId="{F2468F1E-2C65-44D2-88C6-3A01B64E417E}" destId="{64F91456-F984-42EC-95AA-4002919DF5AF}" srcOrd="0" destOrd="0" parTransId="{1A831D6A-3DA9-4B4C-AA42-39342A0A7BB6}" sibTransId="{159D4D2C-B1C8-4A7C-9CBC-42A82238704B}"/>
    <dgm:cxn modelId="{6AB92DAA-0D1C-4C21-9E55-2563985AEB93}" type="presOf" srcId="{31235F67-2D33-4706-8D8B-CB1A50AA7D54}" destId="{FBB5CB00-EF8D-4DD2-8695-C5596B85A272}" srcOrd="0" destOrd="0" presId="urn:microsoft.com/office/officeart/2005/8/layout/radial5"/>
    <dgm:cxn modelId="{1E561F36-5BB4-46A2-A3B8-B586E14F3F86}" srcId="{64F91456-F984-42EC-95AA-4002919DF5AF}" destId="{E1183147-8AE4-4D51-8E15-26D58A27FBE0}" srcOrd="0" destOrd="0" parTransId="{031F0CC5-F9DF-4B9A-BFA8-37EA266BA944}" sibTransId="{EF659A1F-0ECD-47C8-8A46-7CB805FCD5A1}"/>
    <dgm:cxn modelId="{14DE01FA-99A3-474B-B662-9CA440E74782}" type="presOf" srcId="{031F0CC5-F9DF-4B9A-BFA8-37EA266BA944}" destId="{30265FC0-D6DE-4A8A-8955-9C50C03A4A35}" srcOrd="0" destOrd="0" presId="urn:microsoft.com/office/officeart/2005/8/layout/radial5"/>
    <dgm:cxn modelId="{3FCEC38A-6615-469D-A4EB-4E1859A01A17}" type="presOf" srcId="{2162A2BF-A589-47AD-885E-49D9864E7C35}" destId="{07B3647C-27FD-4B4A-BF33-AF513E3746A2}" srcOrd="0" destOrd="0" presId="urn:microsoft.com/office/officeart/2005/8/layout/radial5"/>
    <dgm:cxn modelId="{F6AD4F48-ACE1-443B-B5B6-2BE519BA618B}" srcId="{64F91456-F984-42EC-95AA-4002919DF5AF}" destId="{666BE601-441A-4437-A6CF-BF7B1084A224}" srcOrd="10" destOrd="0" parTransId="{90BCC316-CBD9-43DF-8C02-93532410D8FD}" sibTransId="{E22C9BEB-9096-45D5-B38B-223802EF25B0}"/>
    <dgm:cxn modelId="{5F5EDA40-2264-448C-A022-EE379990D440}" srcId="{64F91456-F984-42EC-95AA-4002919DF5AF}" destId="{83495755-3702-415B-9CB2-22FD6011CB26}" srcOrd="6" destOrd="0" parTransId="{A892DAAB-AF8A-46C9-83C2-11E39DC49B41}" sibTransId="{6DD8F11D-324B-4736-9FCC-9BC988FB92D5}"/>
    <dgm:cxn modelId="{B10AB8E0-B0EE-47F8-97CB-2136BB1E7B0C}" type="presOf" srcId="{90BCC316-CBD9-43DF-8C02-93532410D8FD}" destId="{16FC200E-07BC-431D-B83B-B114FDCF9CDA}" srcOrd="0" destOrd="0" presId="urn:microsoft.com/office/officeart/2005/8/layout/radial5"/>
    <dgm:cxn modelId="{DB7F3742-F6B5-49C5-9970-3A2FA643B7CA}" srcId="{64F91456-F984-42EC-95AA-4002919DF5AF}" destId="{82A36BB8-B6F1-457B-883F-7B8B071505B2}" srcOrd="8" destOrd="0" parTransId="{40C75D48-67E4-4285-94A9-94A3B4F944C9}" sibTransId="{17F25D7F-3980-4923-A2CC-2CA4BD253371}"/>
    <dgm:cxn modelId="{D64E652E-DC90-4D1F-A25B-4D3C6D3144CC}" type="presOf" srcId="{43648A8C-CC6F-4E4B-B90E-BE7688D99C36}" destId="{77FB7DAE-301D-46D4-9245-02D6745DF1AF}" srcOrd="0" destOrd="0" presId="urn:microsoft.com/office/officeart/2005/8/layout/radial5"/>
    <dgm:cxn modelId="{2776B567-1DE3-4371-8FD6-EEEF1F5DA28F}" type="presParOf" srcId="{5BAFC2DA-C7F2-48EA-8BC2-728B1403A5C6}" destId="{F5A7B0BF-1B8A-4C1A-9C21-46675B5008F5}" srcOrd="0" destOrd="0" presId="urn:microsoft.com/office/officeart/2005/8/layout/radial5"/>
    <dgm:cxn modelId="{30E8872B-F249-4EFA-B960-1BCD20FF8129}" type="presParOf" srcId="{5BAFC2DA-C7F2-48EA-8BC2-728B1403A5C6}" destId="{30265FC0-D6DE-4A8A-8955-9C50C03A4A35}" srcOrd="1" destOrd="0" presId="urn:microsoft.com/office/officeart/2005/8/layout/radial5"/>
    <dgm:cxn modelId="{A00353ED-12F7-4003-B069-32B0E8EE9572}" type="presParOf" srcId="{30265FC0-D6DE-4A8A-8955-9C50C03A4A35}" destId="{61E90602-FC89-4CC3-80E8-3485E3046B5B}" srcOrd="0" destOrd="0" presId="urn:microsoft.com/office/officeart/2005/8/layout/radial5"/>
    <dgm:cxn modelId="{3974A639-A44B-473F-A91E-225556D891A4}" type="presParOf" srcId="{5BAFC2DA-C7F2-48EA-8BC2-728B1403A5C6}" destId="{D93DF301-C42D-40E3-A5DD-76A9E4A44D56}" srcOrd="2" destOrd="0" presId="urn:microsoft.com/office/officeart/2005/8/layout/radial5"/>
    <dgm:cxn modelId="{3E352713-0667-43B0-952E-B74CAA824F36}" type="presParOf" srcId="{5BAFC2DA-C7F2-48EA-8BC2-728B1403A5C6}" destId="{BD7FFD77-3F1D-4A57-A9F7-3B51500F8E86}" srcOrd="3" destOrd="0" presId="urn:microsoft.com/office/officeart/2005/8/layout/radial5"/>
    <dgm:cxn modelId="{8F473D24-02E4-4745-87BB-B35EA88AC465}" type="presParOf" srcId="{BD7FFD77-3F1D-4A57-A9F7-3B51500F8E86}" destId="{0E26D73D-BA0B-4727-8C8C-73294EBDE993}" srcOrd="0" destOrd="0" presId="urn:microsoft.com/office/officeart/2005/8/layout/radial5"/>
    <dgm:cxn modelId="{3C55E88F-0D75-4BFF-96A8-5496782623DD}" type="presParOf" srcId="{5BAFC2DA-C7F2-48EA-8BC2-728B1403A5C6}" destId="{D8289A3A-EA7B-44FA-B3ED-205EAE385D81}" srcOrd="4" destOrd="0" presId="urn:microsoft.com/office/officeart/2005/8/layout/radial5"/>
    <dgm:cxn modelId="{A0D5EFC8-8434-4FF4-8CD8-30A72258A7F1}" type="presParOf" srcId="{5BAFC2DA-C7F2-48EA-8BC2-728B1403A5C6}" destId="{6D332062-496D-41EB-809A-68F33DD0CCE7}" srcOrd="5" destOrd="0" presId="urn:microsoft.com/office/officeart/2005/8/layout/radial5"/>
    <dgm:cxn modelId="{D71601C6-6D0E-42DA-BB92-06EA0A0E31A8}" type="presParOf" srcId="{6D332062-496D-41EB-809A-68F33DD0CCE7}" destId="{A5433117-F4BF-48F1-A3EF-0C636AA71D62}" srcOrd="0" destOrd="0" presId="urn:microsoft.com/office/officeart/2005/8/layout/radial5"/>
    <dgm:cxn modelId="{1BA0C01E-1F70-4777-BA5E-DF6F3E2897FD}" type="presParOf" srcId="{5BAFC2DA-C7F2-48EA-8BC2-728B1403A5C6}" destId="{E3312B44-83B0-4DE1-BE47-159B9391D839}" srcOrd="6" destOrd="0" presId="urn:microsoft.com/office/officeart/2005/8/layout/radial5"/>
    <dgm:cxn modelId="{69D682EF-DF58-4295-A03B-F36489EF4F04}" type="presParOf" srcId="{5BAFC2DA-C7F2-48EA-8BC2-728B1403A5C6}" destId="{07B3647C-27FD-4B4A-BF33-AF513E3746A2}" srcOrd="7" destOrd="0" presId="urn:microsoft.com/office/officeart/2005/8/layout/radial5"/>
    <dgm:cxn modelId="{9178D911-57BC-4937-84D4-18F6780575E4}" type="presParOf" srcId="{07B3647C-27FD-4B4A-BF33-AF513E3746A2}" destId="{99EDF5E3-6E01-41E9-8EF6-25E6AD0EC235}" srcOrd="0" destOrd="0" presId="urn:microsoft.com/office/officeart/2005/8/layout/radial5"/>
    <dgm:cxn modelId="{F746F368-6559-4961-AE02-C7E0D6128D94}" type="presParOf" srcId="{5BAFC2DA-C7F2-48EA-8BC2-728B1403A5C6}" destId="{441AC3BA-01E1-4E80-99C1-99A784F63EF8}" srcOrd="8" destOrd="0" presId="urn:microsoft.com/office/officeart/2005/8/layout/radial5"/>
    <dgm:cxn modelId="{8A181513-05CA-4277-AAC8-36FB4FDEDA14}" type="presParOf" srcId="{5BAFC2DA-C7F2-48EA-8BC2-728B1403A5C6}" destId="{77FB7DAE-301D-46D4-9245-02D6745DF1AF}" srcOrd="9" destOrd="0" presId="urn:microsoft.com/office/officeart/2005/8/layout/radial5"/>
    <dgm:cxn modelId="{5251979F-F93C-4DF9-997D-1AFFFE11CDB9}" type="presParOf" srcId="{77FB7DAE-301D-46D4-9245-02D6745DF1AF}" destId="{B423DA5B-E73E-42E1-AC28-67549A19B764}" srcOrd="0" destOrd="0" presId="urn:microsoft.com/office/officeart/2005/8/layout/radial5"/>
    <dgm:cxn modelId="{4AF593D8-E9D7-4467-8CF9-0DBA8C1D459D}" type="presParOf" srcId="{5BAFC2DA-C7F2-48EA-8BC2-728B1403A5C6}" destId="{FBB5CB00-EF8D-4DD2-8695-C5596B85A272}" srcOrd="10" destOrd="0" presId="urn:microsoft.com/office/officeart/2005/8/layout/radial5"/>
    <dgm:cxn modelId="{1C480A4A-682C-4E1A-9A2E-D53B465C32F5}" type="presParOf" srcId="{5BAFC2DA-C7F2-48EA-8BC2-728B1403A5C6}" destId="{813BB67A-CDF0-4C37-A00E-6ABBCBBD71D1}" srcOrd="11" destOrd="0" presId="urn:microsoft.com/office/officeart/2005/8/layout/radial5"/>
    <dgm:cxn modelId="{4F11DA69-CCFD-4D78-AE61-2FFD0FF1BA21}" type="presParOf" srcId="{813BB67A-CDF0-4C37-A00E-6ABBCBBD71D1}" destId="{F28934C9-CCC9-4974-B1B9-1284DECCD1C6}" srcOrd="0" destOrd="0" presId="urn:microsoft.com/office/officeart/2005/8/layout/radial5"/>
    <dgm:cxn modelId="{FDA2C8C8-4C43-4949-8D96-69D85AFCB9FF}" type="presParOf" srcId="{5BAFC2DA-C7F2-48EA-8BC2-728B1403A5C6}" destId="{D883EC84-BE56-4A87-A82A-59C6C12F498E}" srcOrd="12" destOrd="0" presId="urn:microsoft.com/office/officeart/2005/8/layout/radial5"/>
    <dgm:cxn modelId="{23FA63A4-53DC-4FAA-97EE-EC341E914C79}" type="presParOf" srcId="{5BAFC2DA-C7F2-48EA-8BC2-728B1403A5C6}" destId="{D53DC4F7-B742-4DC2-8D98-91964BBA07BD}" srcOrd="13" destOrd="0" presId="urn:microsoft.com/office/officeart/2005/8/layout/radial5"/>
    <dgm:cxn modelId="{E49D9172-7F2E-4706-8D12-92FF75C433DD}" type="presParOf" srcId="{D53DC4F7-B742-4DC2-8D98-91964BBA07BD}" destId="{2883BD4C-E4F2-430A-859A-4519E1816E0E}" srcOrd="0" destOrd="0" presId="urn:microsoft.com/office/officeart/2005/8/layout/radial5"/>
    <dgm:cxn modelId="{CCCFB920-DA57-4B28-8C7F-D69E6D6263FC}" type="presParOf" srcId="{5BAFC2DA-C7F2-48EA-8BC2-728B1403A5C6}" destId="{9D0C529E-B4D5-4CA2-BF82-523C73ED4D75}" srcOrd="14" destOrd="0" presId="urn:microsoft.com/office/officeart/2005/8/layout/radial5"/>
    <dgm:cxn modelId="{6552F20C-06A9-4352-B733-1AE0BCC6F5D6}" type="presParOf" srcId="{5BAFC2DA-C7F2-48EA-8BC2-728B1403A5C6}" destId="{AE35E170-D5AE-455A-B6AF-CC7E6C5C31BA}" srcOrd="15" destOrd="0" presId="urn:microsoft.com/office/officeart/2005/8/layout/radial5"/>
    <dgm:cxn modelId="{9F30259D-EE23-4A5A-9947-B311A4F2B805}" type="presParOf" srcId="{AE35E170-D5AE-455A-B6AF-CC7E6C5C31BA}" destId="{533EFD1F-2A1A-4E83-9358-472854D43896}" srcOrd="0" destOrd="0" presId="urn:microsoft.com/office/officeart/2005/8/layout/radial5"/>
    <dgm:cxn modelId="{F40F75C2-BD12-4E26-A749-43D012B2515D}" type="presParOf" srcId="{5BAFC2DA-C7F2-48EA-8BC2-728B1403A5C6}" destId="{E9D277AB-FF47-4E0F-A89B-8009575A1682}" srcOrd="16" destOrd="0" presId="urn:microsoft.com/office/officeart/2005/8/layout/radial5"/>
    <dgm:cxn modelId="{8AC1BF02-DE83-4F89-A237-988FDFA8435D}" type="presParOf" srcId="{5BAFC2DA-C7F2-48EA-8BC2-728B1403A5C6}" destId="{C6E68B2B-D614-4D5B-9058-B8F348FD8490}" srcOrd="17" destOrd="0" presId="urn:microsoft.com/office/officeart/2005/8/layout/radial5"/>
    <dgm:cxn modelId="{3729A8B6-2E41-4129-9F06-93D5E8FA1A92}" type="presParOf" srcId="{C6E68B2B-D614-4D5B-9058-B8F348FD8490}" destId="{C7479104-847C-46F5-B04C-4EAD9C052B93}" srcOrd="0" destOrd="0" presId="urn:microsoft.com/office/officeart/2005/8/layout/radial5"/>
    <dgm:cxn modelId="{5DFC5CD7-5AA0-4A59-BE72-13C3F639FB2F}" type="presParOf" srcId="{5BAFC2DA-C7F2-48EA-8BC2-728B1403A5C6}" destId="{E262AB59-D2DB-41FE-86E3-59D4ECBCD7DA}" srcOrd="18" destOrd="0" presId="urn:microsoft.com/office/officeart/2005/8/layout/radial5"/>
    <dgm:cxn modelId="{2AB0C271-5C5D-41CB-92ED-14AA8821EA6A}" type="presParOf" srcId="{5BAFC2DA-C7F2-48EA-8BC2-728B1403A5C6}" destId="{B441CFF8-08BC-4F07-81F7-986454BB430F}" srcOrd="19" destOrd="0" presId="urn:microsoft.com/office/officeart/2005/8/layout/radial5"/>
    <dgm:cxn modelId="{2891BD6D-48EC-469E-B7E0-813EAEB5B292}" type="presParOf" srcId="{B441CFF8-08BC-4F07-81F7-986454BB430F}" destId="{0AC6C958-A58F-40B3-A0B7-AD7CC340DD88}" srcOrd="0" destOrd="0" presId="urn:microsoft.com/office/officeart/2005/8/layout/radial5"/>
    <dgm:cxn modelId="{6B9800D4-CFFD-4166-8546-1E524B142F13}" type="presParOf" srcId="{5BAFC2DA-C7F2-48EA-8BC2-728B1403A5C6}" destId="{B25FD463-967D-444C-B172-950B6EC925F0}" srcOrd="20" destOrd="0" presId="urn:microsoft.com/office/officeart/2005/8/layout/radial5"/>
    <dgm:cxn modelId="{8B97795D-CB6C-47C5-8D41-95FEA0FFB3B1}" type="presParOf" srcId="{5BAFC2DA-C7F2-48EA-8BC2-728B1403A5C6}" destId="{16FC200E-07BC-431D-B83B-B114FDCF9CDA}" srcOrd="21" destOrd="0" presId="urn:microsoft.com/office/officeart/2005/8/layout/radial5"/>
    <dgm:cxn modelId="{05BB06F9-2588-409F-B6C3-77D9DD0EACF4}" type="presParOf" srcId="{16FC200E-07BC-431D-B83B-B114FDCF9CDA}" destId="{18FDDB65-504F-49D6-B064-3ED1EF4861B9}" srcOrd="0" destOrd="0" presId="urn:microsoft.com/office/officeart/2005/8/layout/radial5"/>
    <dgm:cxn modelId="{6A775229-37A3-4951-B16E-D0BCF61959E5}" type="presParOf" srcId="{5BAFC2DA-C7F2-48EA-8BC2-728B1403A5C6}" destId="{C2467481-9D29-4F68-BCF8-43AA0529D145}" srcOrd="2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7B0BF-1B8A-4C1A-9C21-46675B5008F5}">
      <dsp:nvSpPr>
        <dsp:cNvPr id="0" name=""/>
        <dsp:cNvSpPr/>
      </dsp:nvSpPr>
      <dsp:spPr>
        <a:xfrm>
          <a:off x="4611258" y="1558084"/>
          <a:ext cx="1293109" cy="132196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err="1"/>
            <a:t>Educa</a:t>
          </a:r>
          <a:r>
            <a:rPr lang="ro-RO" sz="1900" kern="1200" dirty="0"/>
            <a:t>ț</a:t>
          </a:r>
          <a:r>
            <a:rPr lang="en-US" sz="1900" kern="1200" dirty="0" err="1"/>
            <a:t>ie</a:t>
          </a:r>
          <a:endParaRPr lang="en-US" sz="1900" kern="1200" dirty="0"/>
        </a:p>
      </dsp:txBody>
      <dsp:txXfrm>
        <a:off x="4800629" y="1751681"/>
        <a:ext cx="914367" cy="934769"/>
      </dsp:txXfrm>
    </dsp:sp>
    <dsp:sp modelId="{30265FC0-D6DE-4A8A-8955-9C50C03A4A35}">
      <dsp:nvSpPr>
        <dsp:cNvPr id="0" name=""/>
        <dsp:cNvSpPr/>
      </dsp:nvSpPr>
      <dsp:spPr>
        <a:xfrm rot="16199974">
          <a:off x="5003609" y="1126308"/>
          <a:ext cx="508393"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rot="10800000">
        <a:off x="5060509" y="1259075"/>
        <a:ext cx="394593" cy="227599"/>
      </dsp:txXfrm>
    </dsp:sp>
    <dsp:sp modelId="{D93DF301-C42D-40E3-A5DD-76A9E4A44D56}">
      <dsp:nvSpPr>
        <dsp:cNvPr id="0" name=""/>
        <dsp:cNvSpPr/>
      </dsp:nvSpPr>
      <dsp:spPr>
        <a:xfrm>
          <a:off x="4867311" y="346877"/>
          <a:ext cx="780980" cy="71201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o-RO" sz="1400" kern="1200" dirty="0"/>
            <a:t>Mediu</a:t>
          </a:r>
          <a:endParaRPr lang="en-US" sz="1400" kern="1200" dirty="0"/>
        </a:p>
      </dsp:txBody>
      <dsp:txXfrm>
        <a:off x="4981683" y="451149"/>
        <a:ext cx="552236" cy="503467"/>
      </dsp:txXfrm>
    </dsp:sp>
    <dsp:sp modelId="{BD7FFD77-3F1D-4A57-A9F7-3B51500F8E86}">
      <dsp:nvSpPr>
        <dsp:cNvPr id="0" name=""/>
        <dsp:cNvSpPr/>
      </dsp:nvSpPr>
      <dsp:spPr>
        <a:xfrm rot="18492579">
          <a:off x="5532606" y="1267870"/>
          <a:ext cx="649357"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554311" y="1388446"/>
        <a:ext cx="535557" cy="227599"/>
      </dsp:txXfrm>
    </dsp:sp>
    <dsp:sp modelId="{D8289A3A-EA7B-44FA-B3ED-205EAE385D81}">
      <dsp:nvSpPr>
        <dsp:cNvPr id="0" name=""/>
        <dsp:cNvSpPr/>
      </dsp:nvSpPr>
      <dsp:spPr>
        <a:xfrm>
          <a:off x="5735875" y="457524"/>
          <a:ext cx="1202443"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o-RO" sz="1200" kern="1200" dirty="0"/>
            <a:t>Transporturi</a:t>
          </a:r>
          <a:endParaRPr lang="en-US" sz="1200" kern="1200" dirty="0"/>
        </a:p>
      </dsp:txBody>
      <dsp:txXfrm>
        <a:off x="5911969" y="571896"/>
        <a:ext cx="850255" cy="552236"/>
      </dsp:txXfrm>
    </dsp:sp>
    <dsp:sp modelId="{6D332062-496D-41EB-809A-68F33DD0CCE7}">
      <dsp:nvSpPr>
        <dsp:cNvPr id="0" name=""/>
        <dsp:cNvSpPr/>
      </dsp:nvSpPr>
      <dsp:spPr>
        <a:xfrm rot="20596000">
          <a:off x="5847539" y="1710425"/>
          <a:ext cx="990582"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849948" y="1802675"/>
        <a:ext cx="876782" cy="227599"/>
      </dsp:txXfrm>
    </dsp:sp>
    <dsp:sp modelId="{E3312B44-83B0-4DE1-BE47-159B9391D839}">
      <dsp:nvSpPr>
        <dsp:cNvPr id="0" name=""/>
        <dsp:cNvSpPr/>
      </dsp:nvSpPr>
      <dsp:spPr>
        <a:xfrm>
          <a:off x="6756821" y="1233412"/>
          <a:ext cx="961183"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o-RO" sz="1400" kern="1200" dirty="0"/>
            <a:t>Militar</a:t>
          </a:r>
          <a:endParaRPr lang="en-US" sz="1400" kern="1200" dirty="0"/>
        </a:p>
      </dsp:txBody>
      <dsp:txXfrm>
        <a:off x="6897583" y="1347784"/>
        <a:ext cx="679659" cy="552236"/>
      </dsp:txXfrm>
    </dsp:sp>
    <dsp:sp modelId="{07B3647C-27FD-4B4A-BF33-AF513E3746A2}">
      <dsp:nvSpPr>
        <dsp:cNvPr id="0" name=""/>
        <dsp:cNvSpPr/>
      </dsp:nvSpPr>
      <dsp:spPr>
        <a:xfrm rot="565083">
          <a:off x="5867536" y="2204459"/>
          <a:ext cx="843196"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868303" y="2271015"/>
        <a:ext cx="729396" cy="227599"/>
      </dsp:txXfrm>
    </dsp:sp>
    <dsp:sp modelId="{441AC3BA-01E1-4E80-99C1-99A784F63EF8}">
      <dsp:nvSpPr>
        <dsp:cNvPr id="0" name=""/>
        <dsp:cNvSpPr/>
      </dsp:nvSpPr>
      <dsp:spPr>
        <a:xfrm>
          <a:off x="6748048" y="2150833"/>
          <a:ext cx="905124"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o-RO" sz="1400" kern="1200" dirty="0"/>
            <a:t>Finanțe</a:t>
          </a:r>
          <a:endParaRPr lang="en-US" sz="1400" kern="1200" dirty="0"/>
        </a:p>
      </dsp:txBody>
      <dsp:txXfrm>
        <a:off x="6880600" y="2265205"/>
        <a:ext cx="640020" cy="552236"/>
      </dsp:txXfrm>
    </dsp:sp>
    <dsp:sp modelId="{77FB7DAE-301D-46D4-9245-02D6745DF1AF}">
      <dsp:nvSpPr>
        <dsp:cNvPr id="0" name=""/>
        <dsp:cNvSpPr/>
      </dsp:nvSpPr>
      <dsp:spPr>
        <a:xfrm rot="2043086">
          <a:off x="5689992" y="2631143"/>
          <a:ext cx="760513"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699748" y="2675150"/>
        <a:ext cx="646713" cy="227599"/>
      </dsp:txXfrm>
    </dsp:sp>
    <dsp:sp modelId="{FBB5CB00-EF8D-4DD2-8695-C5596B85A272}">
      <dsp:nvSpPr>
        <dsp:cNvPr id="0" name=""/>
        <dsp:cNvSpPr/>
      </dsp:nvSpPr>
      <dsp:spPr>
        <a:xfrm>
          <a:off x="6325391" y="2929580"/>
          <a:ext cx="1123143"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o-RO" sz="1300" kern="1200" dirty="0"/>
            <a:t>Economie</a:t>
          </a:r>
          <a:endParaRPr lang="en-US" sz="1300" kern="1200" dirty="0"/>
        </a:p>
      </dsp:txBody>
      <dsp:txXfrm>
        <a:off x="6489871" y="3043952"/>
        <a:ext cx="794183" cy="552236"/>
      </dsp:txXfrm>
    </dsp:sp>
    <dsp:sp modelId="{813BB67A-CDF0-4C37-A00E-6ABBCBBD71D1}">
      <dsp:nvSpPr>
        <dsp:cNvPr id="0" name=""/>
        <dsp:cNvSpPr/>
      </dsp:nvSpPr>
      <dsp:spPr>
        <a:xfrm rot="4363450">
          <a:off x="5203480" y="2986935"/>
          <a:ext cx="711741"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243482" y="3008469"/>
        <a:ext cx="597941" cy="227599"/>
      </dsp:txXfrm>
    </dsp:sp>
    <dsp:sp modelId="{D883EC84-BE56-4A87-A82A-59C6C12F498E}">
      <dsp:nvSpPr>
        <dsp:cNvPr id="0" name=""/>
        <dsp:cNvSpPr/>
      </dsp:nvSpPr>
      <dsp:spPr>
        <a:xfrm>
          <a:off x="5099672" y="3543415"/>
          <a:ext cx="1382920"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o-RO" sz="1400" kern="1200" dirty="0"/>
            <a:t>Agronomie</a:t>
          </a:r>
          <a:endParaRPr lang="en-US" sz="1400" kern="1200" dirty="0"/>
        </a:p>
      </dsp:txBody>
      <dsp:txXfrm>
        <a:off x="5302196" y="3657787"/>
        <a:ext cx="977872" cy="552236"/>
      </dsp:txXfrm>
    </dsp:sp>
    <dsp:sp modelId="{D53DC4F7-B742-4DC2-8D98-91964BBA07BD}">
      <dsp:nvSpPr>
        <dsp:cNvPr id="0" name=""/>
        <dsp:cNvSpPr/>
      </dsp:nvSpPr>
      <dsp:spPr>
        <a:xfrm rot="7031135">
          <a:off x="4367632" y="3009390"/>
          <a:ext cx="858272"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4450528" y="3034643"/>
        <a:ext cx="744472" cy="227599"/>
      </dsp:txXfrm>
    </dsp:sp>
    <dsp:sp modelId="{9D0C529E-B4D5-4CA2-BF82-523C73ED4D75}">
      <dsp:nvSpPr>
        <dsp:cNvPr id="0" name=""/>
        <dsp:cNvSpPr/>
      </dsp:nvSpPr>
      <dsp:spPr>
        <a:xfrm>
          <a:off x="3748191" y="3501671"/>
          <a:ext cx="1300597"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o-RO" sz="1200" kern="1200" dirty="0"/>
            <a:t>Administrație</a:t>
          </a:r>
          <a:endParaRPr lang="en-US" sz="1200" kern="1200" dirty="0"/>
        </a:p>
      </dsp:txBody>
      <dsp:txXfrm>
        <a:off x="3938659" y="3616043"/>
        <a:ext cx="919661" cy="552236"/>
      </dsp:txXfrm>
    </dsp:sp>
    <dsp:sp modelId="{AE35E170-D5AE-455A-B6AF-CC7E6C5C31BA}">
      <dsp:nvSpPr>
        <dsp:cNvPr id="0" name=""/>
        <dsp:cNvSpPr/>
      </dsp:nvSpPr>
      <dsp:spPr>
        <a:xfrm rot="8835968">
          <a:off x="3878564" y="2613793"/>
          <a:ext cx="914936"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983328" y="2658892"/>
        <a:ext cx="801136" cy="227599"/>
      </dsp:txXfrm>
    </dsp:sp>
    <dsp:sp modelId="{E9D277AB-FF47-4E0F-A89B-8009575A1682}">
      <dsp:nvSpPr>
        <dsp:cNvPr id="0" name=""/>
        <dsp:cNvSpPr/>
      </dsp:nvSpPr>
      <dsp:spPr>
        <a:xfrm>
          <a:off x="3049115" y="2913923"/>
          <a:ext cx="1040585"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o-RO" sz="1400" kern="1200" dirty="0"/>
            <a:t>Justiție</a:t>
          </a:r>
          <a:endParaRPr lang="en-US" sz="1400" kern="1200" dirty="0"/>
        </a:p>
      </dsp:txBody>
      <dsp:txXfrm>
        <a:off x="3201505" y="3028295"/>
        <a:ext cx="735805" cy="552236"/>
      </dsp:txXfrm>
    </dsp:sp>
    <dsp:sp modelId="{C6E68B2B-D614-4D5B-9058-B8F348FD8490}">
      <dsp:nvSpPr>
        <dsp:cNvPr id="0" name=""/>
        <dsp:cNvSpPr/>
      </dsp:nvSpPr>
      <dsp:spPr>
        <a:xfrm rot="10221510">
          <a:off x="3799743" y="2203839"/>
          <a:ext cx="838422"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912739" y="2270176"/>
        <a:ext cx="724622" cy="227599"/>
      </dsp:txXfrm>
    </dsp:sp>
    <dsp:sp modelId="{E262AB59-D2DB-41FE-86E3-59D4ECBCD7DA}">
      <dsp:nvSpPr>
        <dsp:cNvPr id="0" name=""/>
        <dsp:cNvSpPr/>
      </dsp:nvSpPr>
      <dsp:spPr>
        <a:xfrm>
          <a:off x="2734543" y="2163936"/>
          <a:ext cx="1098393"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o-RO" sz="1400" kern="1200" dirty="0"/>
            <a:t>Muncă</a:t>
          </a:r>
          <a:endParaRPr lang="en-US" sz="1400" kern="1200" dirty="0"/>
        </a:p>
      </dsp:txBody>
      <dsp:txXfrm>
        <a:off x="2895399" y="2278308"/>
        <a:ext cx="776681" cy="552236"/>
      </dsp:txXfrm>
    </dsp:sp>
    <dsp:sp modelId="{B441CFF8-08BC-4F07-81F7-986454BB430F}">
      <dsp:nvSpPr>
        <dsp:cNvPr id="0" name=""/>
        <dsp:cNvSpPr/>
      </dsp:nvSpPr>
      <dsp:spPr>
        <a:xfrm rot="11832993">
          <a:off x="3923870" y="1737358"/>
          <a:ext cx="734814"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4035120" y="1830066"/>
        <a:ext cx="621014" cy="227599"/>
      </dsp:txXfrm>
    </dsp:sp>
    <dsp:sp modelId="{B25FD463-967D-444C-B172-950B6EC925F0}">
      <dsp:nvSpPr>
        <dsp:cNvPr id="0" name=""/>
        <dsp:cNvSpPr/>
      </dsp:nvSpPr>
      <dsp:spPr>
        <a:xfrm>
          <a:off x="2941535" y="1277069"/>
          <a:ext cx="1072933" cy="7809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o-RO" sz="1400" kern="1200" dirty="0"/>
            <a:t>Sănătate</a:t>
          </a:r>
          <a:endParaRPr lang="en-US" sz="1400" kern="1200" dirty="0"/>
        </a:p>
      </dsp:txBody>
      <dsp:txXfrm>
        <a:off x="3098662" y="1391441"/>
        <a:ext cx="758679" cy="552236"/>
      </dsp:txXfrm>
    </dsp:sp>
    <dsp:sp modelId="{16FC200E-07BC-431D-B83B-B114FDCF9CDA}">
      <dsp:nvSpPr>
        <dsp:cNvPr id="0" name=""/>
        <dsp:cNvSpPr/>
      </dsp:nvSpPr>
      <dsp:spPr>
        <a:xfrm rot="13781200">
          <a:off x="4381478" y="1325697"/>
          <a:ext cx="532150" cy="379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4475190" y="1444951"/>
        <a:ext cx="418350" cy="227599"/>
      </dsp:txXfrm>
    </dsp:sp>
    <dsp:sp modelId="{C2467481-9D29-4F68-BCF8-43AA0529D145}">
      <dsp:nvSpPr>
        <dsp:cNvPr id="0" name=""/>
        <dsp:cNvSpPr/>
      </dsp:nvSpPr>
      <dsp:spPr>
        <a:xfrm>
          <a:off x="3561791" y="559354"/>
          <a:ext cx="1163691" cy="69308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err="1" smtClean="0"/>
            <a:t>Educa</a:t>
          </a:r>
          <a:r>
            <a:rPr lang="ro-RO" sz="1200" kern="1200" dirty="0" smtClean="0"/>
            <a:t>ție</a:t>
          </a:r>
          <a:endParaRPr lang="en-US" sz="1200" kern="1200" dirty="0"/>
        </a:p>
      </dsp:txBody>
      <dsp:txXfrm>
        <a:off x="3732210" y="660853"/>
        <a:ext cx="822853" cy="49008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76B0092C-C474-4DA2-A304-7A4593990746}" type="datetimeFigureOut">
              <a:rPr lang="en-US" smtClean="0"/>
              <a:t>4/8/2017</a:t>
            </a:fld>
            <a:endParaRPr lang="en-US"/>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F7BB175B-D5B8-47E6-B844-44BCF4535365}" type="slidenum">
              <a:rPr lang="en-US" smtClean="0"/>
              <a:t>‹#›</a:t>
            </a:fld>
            <a:endParaRPr lang="en-US"/>
          </a:p>
        </p:txBody>
      </p:sp>
    </p:spTree>
    <p:extLst>
      <p:ext uri="{BB962C8B-B14F-4D97-AF65-F5344CB8AC3E}">
        <p14:creationId xmlns:p14="http://schemas.microsoft.com/office/powerpoint/2010/main" val="110942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BB175B-D5B8-47E6-B844-44BCF4535365}" type="slidenum">
              <a:rPr lang="en-US" smtClean="0"/>
              <a:t>1</a:t>
            </a:fld>
            <a:endParaRPr lang="en-US"/>
          </a:p>
        </p:txBody>
      </p:sp>
    </p:spTree>
    <p:extLst>
      <p:ext uri="{BB962C8B-B14F-4D97-AF65-F5344CB8AC3E}">
        <p14:creationId xmlns:p14="http://schemas.microsoft.com/office/powerpoint/2010/main" val="2890547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a:p>
        </p:txBody>
      </p:sp>
      <p:sp>
        <p:nvSpPr>
          <p:cNvPr id="4" name="Slide Number Placeholder 3"/>
          <p:cNvSpPr>
            <a:spLocks noGrp="1"/>
          </p:cNvSpPr>
          <p:nvPr>
            <p:ph type="sldNum" sz="quarter" idx="10"/>
          </p:nvPr>
        </p:nvSpPr>
        <p:spPr/>
        <p:txBody>
          <a:bodyPr/>
          <a:lstStyle/>
          <a:p>
            <a:fld id="{74112B00-216A-4C4D-A471-AF7B671D3B80}" type="slidenum">
              <a:rPr lang="ro-RO" smtClean="0"/>
              <a:t>9</a:t>
            </a:fld>
            <a:endParaRPr lang="ro-RO"/>
          </a:p>
        </p:txBody>
      </p:sp>
    </p:spTree>
    <p:extLst>
      <p:ext uri="{BB962C8B-B14F-4D97-AF65-F5344CB8AC3E}">
        <p14:creationId xmlns:p14="http://schemas.microsoft.com/office/powerpoint/2010/main" val="164838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dirty="0"/>
          </a:p>
        </p:txBody>
      </p:sp>
      <p:sp>
        <p:nvSpPr>
          <p:cNvPr id="4" name="Slide Number Placeholder 3"/>
          <p:cNvSpPr>
            <a:spLocks noGrp="1"/>
          </p:cNvSpPr>
          <p:nvPr>
            <p:ph type="sldNum" sz="quarter" idx="10"/>
          </p:nvPr>
        </p:nvSpPr>
        <p:spPr/>
        <p:txBody>
          <a:bodyPr/>
          <a:lstStyle/>
          <a:p>
            <a:fld id="{74112B00-216A-4C4D-A471-AF7B671D3B80}" type="slidenum">
              <a:rPr lang="ro-RO" smtClean="0"/>
              <a:t>16</a:t>
            </a:fld>
            <a:endParaRPr lang="ro-RO"/>
          </a:p>
        </p:txBody>
      </p:sp>
    </p:spTree>
    <p:extLst>
      <p:ext uri="{BB962C8B-B14F-4D97-AF65-F5344CB8AC3E}">
        <p14:creationId xmlns:p14="http://schemas.microsoft.com/office/powerpoint/2010/main" val="336464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01022-D706-4DF2-84BD-BC11A857800E}" type="datetime1">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4131402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5B058-50BC-4C9E-8A33-88DA2126ABCB}" type="datetime1">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06286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5FEEF-02F7-4D25-90AF-247FE1723B12}" type="datetime1">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98460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E8BBD-F4B1-4CC1-A8B2-F2CB485F3FCC}" type="datetime1">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98554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BC6FD-9E87-4782-9CA3-4B50A731DF66}" type="datetime1">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51205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77C3C-C6F9-4E57-A3AC-3310D6ACE69F}" type="datetime1">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8781120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BE76E7-1E2A-4BC1-B0C3-C952144415E6}" type="datetime1">
              <a:rPr lang="en-US" smtClean="0"/>
              <a:t>4/8/2017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5913788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D92E0-18BB-4DC1-8CA4-6F28E890039D}" type="datetime1">
              <a:rPr lang="en-US" smtClean="0"/>
              <a:t>4/8/2017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67801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E485-F745-430E-89DC-7D25E879BA10}" type="datetime1">
              <a:rPr lang="en-US" smtClean="0"/>
              <a:t>4/8/2017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57748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8611E-DD3C-427A-84EB-276280856405}" type="datetime1">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8591671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BA2A3-5110-4CC9-998A-2A5DC1E87752}" type="datetime1">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5561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E6BE9-32AC-4CCC-972A-BFEDA199F563}" type="datetime1">
              <a:rPr lang="en-US" smtClean="0"/>
              <a:t>4/8/2017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0D555-AD09-4184-8F27-884809BFB095}" type="slidenum">
              <a:rPr lang="en-US" smtClean="0"/>
              <a:t>‹#›</a:t>
            </a:fld>
            <a:endParaRPr lang="en-US"/>
          </a:p>
        </p:txBody>
      </p:sp>
    </p:spTree>
    <p:extLst>
      <p:ext uri="{BB962C8B-B14F-4D97-AF65-F5344CB8AC3E}">
        <p14:creationId xmlns:p14="http://schemas.microsoft.com/office/powerpoint/2010/main" val="1842331354"/>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4.xml"/><Relationship Id="rId5" Type="http://schemas.openxmlformats.org/officeDocument/2006/relationships/image" Target="../media/image15.jp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4.png"/><Relationship Id="rId1" Type="http://schemas.openxmlformats.org/officeDocument/2006/relationships/slideLayout" Target="../slideLayouts/slideLayout4.xml"/><Relationship Id="rId5" Type="http://schemas.openxmlformats.org/officeDocument/2006/relationships/image" Target="../media/image18.jpg"/><Relationship Id="rId4" Type="http://schemas.openxmlformats.org/officeDocument/2006/relationships/image" Target="../media/image17.jpeg"/></Relationships>
</file>

<file path=ppt/slides/_rels/slide31.xml.rels><?xml version="1.0" encoding="UTF-8" standalone="yes"?>
<Relationships xmlns="http://schemas.openxmlformats.org/package/2006/relationships"><Relationship Id="rId3" Type="http://schemas.openxmlformats.org/officeDocument/2006/relationships/oleObject" Target="file:///C:\Alexandra\Alexandra%20Dorin\03_Proiecte\01_Adult_Learning\&#206;ntalnire_7.04.2017\170329_Relatia_COR_LO_SC.xls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9.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office@anc.edu.ro"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5515" y="1547189"/>
            <a:ext cx="9144000" cy="2387600"/>
          </a:xfrm>
        </p:spPr>
        <p:txBody>
          <a:bodyPr>
            <a:normAutofit fontScale="90000"/>
          </a:bodyPr>
          <a:lstStyle/>
          <a:p>
            <a:r>
              <a:rPr lang="ro-RO" b="1" dirty="0" smtClean="0"/>
              <a:t>T</a:t>
            </a:r>
            <a:r>
              <a:rPr lang="en-US" b="1" dirty="0" err="1" smtClean="0"/>
              <a:t>axonomia</a:t>
            </a:r>
            <a:r>
              <a:rPr lang="en-US" b="1" dirty="0" smtClean="0"/>
              <a:t> </a:t>
            </a:r>
            <a:r>
              <a:rPr lang="en-US" b="1" dirty="0" err="1" smtClean="0"/>
              <a:t>aplicat</a:t>
            </a:r>
            <a:r>
              <a:rPr lang="ro-RO" b="1" dirty="0"/>
              <a:t>ă</a:t>
            </a:r>
            <a:r>
              <a:rPr lang="en-US" b="1" dirty="0" smtClean="0"/>
              <a:t> </a:t>
            </a:r>
            <a:r>
              <a:rPr lang="ro-RO" b="1" dirty="0"/>
              <a:t>î</a:t>
            </a:r>
            <a:r>
              <a:rPr lang="en-US" b="1" dirty="0" smtClean="0"/>
              <a:t>n </a:t>
            </a:r>
            <a:r>
              <a:rPr lang="en-US" b="1" dirty="0" err="1" smtClean="0"/>
              <a:t>educa</a:t>
            </a:r>
            <a:r>
              <a:rPr lang="ro-RO" b="1" dirty="0" smtClean="0"/>
              <a:t>ț</a:t>
            </a:r>
            <a:r>
              <a:rPr lang="en-US" b="1" dirty="0" err="1" smtClean="0"/>
              <a:t>ie</a:t>
            </a:r>
            <a:r>
              <a:rPr lang="en-US" b="1" dirty="0" smtClean="0"/>
              <a:t>, </a:t>
            </a:r>
            <a:r>
              <a:rPr lang="en-US" b="1" dirty="0" err="1" smtClean="0"/>
              <a:t>munc</a:t>
            </a:r>
            <a:r>
              <a:rPr lang="ro-RO" b="1" dirty="0" smtClean="0"/>
              <a:t>ă</a:t>
            </a:r>
            <a:r>
              <a:rPr lang="en-US" b="1" dirty="0" smtClean="0"/>
              <a:t> </a:t>
            </a:r>
            <a:r>
              <a:rPr lang="ro-RO" b="1" dirty="0" smtClean="0"/>
              <a:t>ș</a:t>
            </a:r>
            <a:r>
              <a:rPr lang="en-US" b="1" dirty="0" err="1" smtClean="0"/>
              <a:t>i</a:t>
            </a:r>
            <a:r>
              <a:rPr lang="en-US" b="1" dirty="0" smtClean="0"/>
              <a:t> </a:t>
            </a:r>
            <a:r>
              <a:rPr lang="ro-RO" b="1" dirty="0" smtClean="0"/>
              <a:t>î</a:t>
            </a:r>
            <a:r>
              <a:rPr lang="en-US" b="1" dirty="0" smtClean="0"/>
              <a:t>n </a:t>
            </a:r>
            <a:r>
              <a:rPr lang="en-US" b="1" dirty="0" err="1" smtClean="0"/>
              <a:t>scrierea</a:t>
            </a:r>
            <a:r>
              <a:rPr lang="en-US" b="1" dirty="0" smtClean="0"/>
              <a:t> </a:t>
            </a:r>
            <a:r>
              <a:rPr lang="en-US" b="1" dirty="0" err="1" smtClean="0"/>
              <a:t>rezultatelor</a:t>
            </a:r>
            <a:r>
              <a:rPr lang="en-US" b="1" dirty="0" smtClean="0"/>
              <a:t> </a:t>
            </a:r>
            <a:r>
              <a:rPr lang="ro-RO" b="1" dirty="0" smtClean="0"/>
              <a:t>î</a:t>
            </a:r>
            <a:r>
              <a:rPr lang="en-US" b="1" dirty="0" err="1" smtClean="0"/>
              <a:t>nv</a:t>
            </a:r>
            <a:r>
              <a:rPr lang="ro-RO" b="1" dirty="0" smtClean="0"/>
              <a:t>ăță</a:t>
            </a:r>
            <a:r>
              <a:rPr lang="en-US" b="1" dirty="0" err="1" smtClean="0"/>
              <a:t>ri</a:t>
            </a:r>
            <a:r>
              <a:rPr lang="ro-RO" b="1" dirty="0" smtClean="0"/>
              <a:t>i</a:t>
            </a:r>
            <a:r>
              <a:rPr lang="en-US" b="1" dirty="0" smtClean="0"/>
              <a:t>  </a:t>
            </a:r>
            <a:endParaRPr lang="en-US" b="1" dirty="0"/>
          </a:p>
        </p:txBody>
      </p:sp>
      <p:sp>
        <p:nvSpPr>
          <p:cNvPr id="3" name="Subtitle 2"/>
          <p:cNvSpPr>
            <a:spLocks noGrp="1"/>
          </p:cNvSpPr>
          <p:nvPr>
            <p:ph type="subTitle" idx="1"/>
          </p:nvPr>
        </p:nvSpPr>
        <p:spPr>
          <a:xfrm>
            <a:off x="1683385" y="4010498"/>
            <a:ext cx="9144000" cy="1655762"/>
          </a:xfrm>
        </p:spPr>
        <p:txBody>
          <a:bodyPr/>
          <a:lstStyle/>
          <a:p>
            <a:pPr algn="r"/>
            <a:endParaRPr lang="ro-RO" dirty="0" smtClean="0"/>
          </a:p>
          <a:p>
            <a:pPr algn="r"/>
            <a:r>
              <a:rPr lang="ro-RO" dirty="0" smtClean="0"/>
              <a:t>Prof. univ. dr. Nicolae Postăvaru</a:t>
            </a:r>
            <a:r>
              <a:rPr lang="en-US" dirty="0" smtClean="0"/>
              <a:t>            Prof.</a:t>
            </a:r>
            <a:r>
              <a:rPr lang="ro-RO" dirty="0" smtClean="0"/>
              <a:t> </a:t>
            </a:r>
            <a:r>
              <a:rPr lang="en-US" dirty="0" err="1" smtClean="0"/>
              <a:t>univ.</a:t>
            </a:r>
            <a:r>
              <a:rPr lang="ro-RO" dirty="0" smtClean="0"/>
              <a:t> </a:t>
            </a:r>
            <a:r>
              <a:rPr lang="en-US" dirty="0" smtClean="0"/>
              <a:t>dr.</a:t>
            </a:r>
            <a:r>
              <a:rPr lang="ro-RO" dirty="0" smtClean="0"/>
              <a:t> </a:t>
            </a:r>
            <a:r>
              <a:rPr lang="en-US" dirty="0" err="1" smtClean="0"/>
              <a:t>Tiberiu</a:t>
            </a:r>
            <a:r>
              <a:rPr lang="en-US" dirty="0" smtClean="0"/>
              <a:t> </a:t>
            </a:r>
            <a:r>
              <a:rPr lang="en-US" dirty="0" err="1" smtClean="0"/>
              <a:t>Dobrescu</a:t>
            </a:r>
            <a:r>
              <a:rPr lang="en-US" dirty="0" smtClean="0"/>
              <a:t> </a:t>
            </a:r>
            <a:r>
              <a:rPr lang="ro-RO" dirty="0" smtClean="0"/>
              <a:t> </a:t>
            </a:r>
            <a:endParaRPr lang="en-US" dirty="0"/>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t="-2194" r="67979" b="-10971"/>
          <a:stretch>
            <a:fillRect/>
          </a:stretch>
        </p:blipFill>
        <p:spPr bwMode="auto">
          <a:xfrm>
            <a:off x="1592167" y="275321"/>
            <a:ext cx="3021468" cy="99853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a:grpSpLocks/>
          </p:cNvGrpSpPr>
          <p:nvPr/>
        </p:nvGrpSpPr>
        <p:grpSpPr bwMode="auto">
          <a:xfrm>
            <a:off x="4629432" y="285682"/>
            <a:ext cx="2673161" cy="1028700"/>
            <a:chOff x="3091" y="1189"/>
            <a:chExt cx="2293" cy="1087"/>
          </a:xfrm>
        </p:grpSpPr>
        <p:pic>
          <p:nvPicPr>
            <p:cNvPr id="7" name="Picture 6" descr="ancpira1"/>
            <p:cNvPicPr>
              <a:picLocks noChangeAspect="1" noChangeArrowheads="1"/>
            </p:cNvPicPr>
            <p:nvPr/>
          </p:nvPicPr>
          <p:blipFill>
            <a:blip r:embed="rId4" cstate="print">
              <a:extLst>
                <a:ext uri="{28A0092B-C50C-407E-A947-70E740481C1C}">
                  <a14:useLocalDpi xmlns:a14="http://schemas.microsoft.com/office/drawing/2010/main" val="0"/>
                </a:ext>
              </a:extLst>
            </a:blip>
            <a:srcRect l="21436" b="6111"/>
            <a:stretch>
              <a:fillRect/>
            </a:stretch>
          </p:blipFill>
          <p:spPr bwMode="auto">
            <a:xfrm>
              <a:off x="3133" y="1189"/>
              <a:ext cx="1453" cy="1087"/>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56"/>
            <p:cNvSpPr txBox="1">
              <a:spLocks noChangeArrowheads="1"/>
            </p:cNvSpPr>
            <p:nvPr/>
          </p:nvSpPr>
          <p:spPr bwMode="auto">
            <a:xfrm>
              <a:off x="4232" y="1221"/>
              <a:ext cx="1152" cy="991"/>
            </a:xfrm>
            <a:prstGeom prst="rect">
              <a:avLst/>
            </a:prstGeom>
            <a:solidFill>
              <a:srgbClr val="FFFFFF"/>
            </a:solidFill>
            <a:ln>
              <a:noFill/>
            </a:ln>
            <a:extLst>
              <a:ext uri="{91240B29-F687-4F45-9708-019B960494DF}">
                <a14:hiddenLine xmlns:a14="http://schemas.microsoft.com/office/drawing/2010/main" w="31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AUTORITATEA</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NAŢIONALĂ</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PENTRU</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CALIFICĂRI</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9" name="Line 57"/>
            <p:cNvCxnSpPr>
              <a:cxnSpLocks noChangeShapeType="1"/>
            </p:cNvCxnSpPr>
            <p:nvPr/>
          </p:nvCxnSpPr>
          <p:spPr bwMode="auto">
            <a:xfrm>
              <a:off x="3091" y="1257"/>
              <a:ext cx="0" cy="725"/>
            </a:xfrm>
            <a:prstGeom prst="line">
              <a:avLst/>
            </a:prstGeom>
            <a:noFill/>
            <a:ln w="38100">
              <a:solidFill>
                <a:srgbClr val="185E7E"/>
              </a:solidFill>
              <a:round/>
              <a:headEnd/>
              <a:tailEnd/>
            </a:ln>
            <a:extLst>
              <a:ext uri="{909E8E84-426E-40DD-AFC4-6F175D3DCCD1}">
                <a14:hiddenFill xmlns:a14="http://schemas.microsoft.com/office/drawing/2010/main">
                  <a:noFill/>
                </a14:hiddenFill>
              </a:ext>
            </a:extLst>
          </p:spPr>
        </p:cxnSp>
      </p:grpSp>
      <p:pic>
        <p:nvPicPr>
          <p:cNvPr id="10" name="Picture 9" descr="http://gov.ro/front/view/img/logo.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94730" y="334797"/>
            <a:ext cx="834390" cy="834390"/>
          </a:xfrm>
          <a:prstGeom prst="rect">
            <a:avLst/>
          </a:prstGeom>
          <a:noFill/>
          <a:ln>
            <a:noFill/>
          </a:ln>
        </p:spPr>
      </p:pic>
      <p:graphicFrame>
        <p:nvGraphicFramePr>
          <p:cNvPr id="11" name="Table 10"/>
          <p:cNvGraphicFramePr>
            <a:graphicFrameLocks noGrp="1"/>
          </p:cNvGraphicFramePr>
          <p:nvPr>
            <p:extLst>
              <p:ext uri="{D42A27DB-BD31-4B8C-83A1-F6EECF244321}">
                <p14:modId xmlns:p14="http://schemas.microsoft.com/office/powerpoint/2010/main" val="2505642423"/>
              </p:ext>
            </p:extLst>
          </p:nvPr>
        </p:nvGraphicFramePr>
        <p:xfrm>
          <a:off x="8495131" y="370772"/>
          <a:ext cx="3141058" cy="517502"/>
        </p:xfrm>
        <a:graphic>
          <a:graphicData uri="http://schemas.openxmlformats.org/drawingml/2006/table">
            <a:tbl>
              <a:tblPr firstRow="1" firstCol="1" bandRow="1">
                <a:tableStyleId>{2D5ABB26-0587-4C30-8999-92F81FD0307C}</a:tableStyleId>
              </a:tblPr>
              <a:tblGrid>
                <a:gridCol w="3141058">
                  <a:extLst>
                    <a:ext uri="{9D8B030D-6E8A-4147-A177-3AD203B41FA5}">
                      <a16:colId xmlns:a16="http://schemas.microsoft.com/office/drawing/2014/main" val="20000"/>
                    </a:ext>
                  </a:extLst>
                </a:gridCol>
              </a:tblGrid>
              <a:tr h="517502">
                <a:tc>
                  <a:txBody>
                    <a:bodyPr/>
                    <a:lstStyle/>
                    <a:p>
                      <a:pPr indent="-19050">
                        <a:spcBef>
                          <a:spcPts val="500"/>
                        </a:spcBef>
                        <a:spcAft>
                          <a:spcPts val="0"/>
                        </a:spcAft>
                        <a:tabLst>
                          <a:tab pos="2971800" algn="ctr"/>
                          <a:tab pos="5943600" algn="r"/>
                          <a:tab pos="2743200" algn="ctr"/>
                          <a:tab pos="5486400" algn="r"/>
                        </a:tabLst>
                      </a:pPr>
                      <a:r>
                        <a:rPr lang="en-US" sz="12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indent="-19050">
                        <a:spcBef>
                          <a:spcPts val="500"/>
                        </a:spcBef>
                        <a:spcAft>
                          <a:spcPts val="0"/>
                        </a:spcAft>
                        <a:tabLst>
                          <a:tab pos="2971800" algn="ctr"/>
                          <a:tab pos="5943600" algn="r"/>
                          <a:tab pos="2743200" algn="ctr"/>
                          <a:tab pos="5486400" algn="r"/>
                        </a:tabLst>
                      </a:pPr>
                      <a:r>
                        <a:rPr lang="en-US" sz="1200" b="1" dirty="0">
                          <a:effectLst/>
                          <a:latin typeface="Times New Roman" panose="02020603050405020304" pitchFamily="18" charset="0"/>
                          <a:cs typeface="Times New Roman" panose="02020603050405020304" pitchFamily="18" charset="0"/>
                        </a:rPr>
                        <a:t>MINISTERUL EDUCAȚIEI NAȚIONALE</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12" name="TextBox 11"/>
          <p:cNvSpPr txBox="1"/>
          <p:nvPr/>
        </p:nvSpPr>
        <p:spPr>
          <a:xfrm>
            <a:off x="4520394" y="5886994"/>
            <a:ext cx="6887344" cy="523220"/>
          </a:xfrm>
          <a:prstGeom prst="rect">
            <a:avLst/>
          </a:prstGeom>
          <a:noFill/>
        </p:spPr>
        <p:txBody>
          <a:bodyPr wrap="square" rtlCol="0">
            <a:spAutoFit/>
          </a:bodyPr>
          <a:lstStyle/>
          <a:p>
            <a:pPr algn="r"/>
            <a:r>
              <a:rPr lang="en-US" sz="1400" i="1" dirty="0"/>
              <a:t>Agreement number – 2015 – 2770/001 – 001</a:t>
            </a:r>
            <a:endParaRPr lang="en-US" sz="1400" dirty="0"/>
          </a:p>
          <a:p>
            <a:pPr algn="r"/>
            <a:r>
              <a:rPr lang="en-US" sz="1400" i="1" dirty="0"/>
              <a:t> Project number – 567464 – EPP – 1 – 2015 – 1 – RO – EPPKA3 – AL – </a:t>
            </a:r>
            <a:r>
              <a:rPr lang="en-US" sz="1400" i="1" dirty="0" smtClean="0"/>
              <a:t>AGENDA</a:t>
            </a:r>
            <a:endParaRPr lang="en-US" dirty="0"/>
          </a:p>
        </p:txBody>
      </p:sp>
    </p:spTree>
    <p:extLst>
      <p:ext uri="{BB962C8B-B14F-4D97-AF65-F5344CB8AC3E}">
        <p14:creationId xmlns:p14="http://schemas.microsoft.com/office/powerpoint/2010/main" val="3513217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68113"/>
            <a:ext cx="10190963" cy="1320800"/>
          </a:xfrm>
        </p:spPr>
        <p:txBody>
          <a:bodyPr>
            <a:normAutofit/>
          </a:bodyPr>
          <a:lstStyle/>
          <a:p>
            <a:r>
              <a:rPr lang="ro-RO" b="1" dirty="0" smtClean="0"/>
              <a:t>EXEMPLUL 2 </a:t>
            </a:r>
            <a:r>
              <a:rPr lang="ro-RO" b="1" dirty="0"/>
              <a:t>– ISCO (International standard </a:t>
            </a:r>
            <a:r>
              <a:rPr lang="ro-RO" b="1" dirty="0" err="1"/>
              <a:t>classification</a:t>
            </a:r>
            <a:r>
              <a:rPr lang="ro-RO" b="1" dirty="0"/>
              <a:t> of </a:t>
            </a:r>
            <a:r>
              <a:rPr lang="ro-RO" b="1" dirty="0" err="1"/>
              <a:t>occupations</a:t>
            </a:r>
            <a:r>
              <a:rPr lang="ro-RO" b="1" dirty="0"/>
              <a:t>) </a:t>
            </a:r>
            <a:r>
              <a:rPr lang="en-US" b="1" dirty="0" smtClean="0"/>
              <a:t>(cont.)</a:t>
            </a:r>
            <a:endParaRPr lang="en-US" b="1" dirty="0"/>
          </a:p>
        </p:txBody>
      </p:sp>
      <p:sp>
        <p:nvSpPr>
          <p:cNvPr id="3" name="Content Placeholder 2"/>
          <p:cNvSpPr>
            <a:spLocks noGrp="1"/>
          </p:cNvSpPr>
          <p:nvPr>
            <p:ph idx="1"/>
          </p:nvPr>
        </p:nvSpPr>
        <p:spPr>
          <a:xfrm>
            <a:off x="516798" y="1659459"/>
            <a:ext cx="10931539" cy="4441370"/>
          </a:xfrm>
        </p:spPr>
        <p:txBody>
          <a:bodyPr>
            <a:normAutofit/>
          </a:bodyPr>
          <a:lstStyle/>
          <a:p>
            <a:pPr>
              <a:buFont typeface="Wingdings" panose="05000000000000000000" pitchFamily="2" charset="2"/>
              <a:buChar char="Ø"/>
            </a:pPr>
            <a:r>
              <a:rPr lang="ro-RO" dirty="0" smtClean="0">
                <a:solidFill>
                  <a:srgbClr val="FF0000"/>
                </a:solidFill>
              </a:rPr>
              <a:t>Grupa majoră 2: Specialiști în diverse domenii de activitate </a:t>
            </a:r>
            <a:r>
              <a:rPr lang="ro-RO" dirty="0" smtClean="0"/>
              <a:t>– 6 subgrupe majore: </a:t>
            </a:r>
          </a:p>
          <a:p>
            <a:pPr lvl="1">
              <a:buFont typeface="Wingdings" panose="05000000000000000000" pitchFamily="2" charset="2"/>
              <a:buChar char="Ø"/>
            </a:pPr>
            <a:r>
              <a:rPr lang="en-US" dirty="0" smtClean="0">
                <a:solidFill>
                  <a:srgbClr val="FF0000"/>
                </a:solidFill>
              </a:rPr>
              <a:t>21</a:t>
            </a:r>
            <a:r>
              <a:rPr lang="ro-RO" dirty="0" smtClean="0">
                <a:solidFill>
                  <a:srgbClr val="FF0000"/>
                </a:solidFill>
              </a:rPr>
              <a:t> Specialiști în domeniile științei și </a:t>
            </a:r>
            <a:r>
              <a:rPr lang="it-IT" dirty="0" err="1" smtClean="0">
                <a:solidFill>
                  <a:srgbClr val="FF0000"/>
                </a:solidFill>
              </a:rPr>
              <a:t>ingineriei</a:t>
            </a:r>
            <a:r>
              <a:rPr lang="ro-RO" dirty="0" smtClean="0"/>
              <a:t>, care conține 6 grupe minore: </a:t>
            </a:r>
          </a:p>
          <a:p>
            <a:pPr lvl="2">
              <a:buFont typeface="Wingdings" panose="05000000000000000000" pitchFamily="2" charset="2"/>
              <a:buChar char="Ø"/>
            </a:pPr>
            <a:r>
              <a:rPr lang="it-IT" dirty="0" smtClean="0"/>
              <a:t>211</a:t>
            </a:r>
            <a:r>
              <a:rPr lang="ro-RO" dirty="0" smtClean="0"/>
              <a:t> </a:t>
            </a:r>
            <a:r>
              <a:rPr lang="it-IT" dirty="0" smtClean="0"/>
              <a:t>Speciali</a:t>
            </a:r>
            <a:r>
              <a:rPr lang="ro-RO" dirty="0" smtClean="0"/>
              <a:t>ș</a:t>
            </a:r>
            <a:r>
              <a:rPr lang="it-IT" dirty="0" smtClean="0"/>
              <a:t>ti </a:t>
            </a:r>
            <a:r>
              <a:rPr lang="ro-RO" dirty="0" smtClean="0"/>
              <a:t>î</a:t>
            </a:r>
            <a:r>
              <a:rPr lang="it-IT" dirty="0" smtClean="0"/>
              <a:t>n </a:t>
            </a:r>
            <a:r>
              <a:rPr lang="it-IT" dirty="0" err="1" smtClean="0"/>
              <a:t>fizic</a:t>
            </a:r>
            <a:r>
              <a:rPr lang="ro-RO" dirty="0" smtClean="0"/>
              <a:t>ă</a:t>
            </a:r>
            <a:r>
              <a:rPr lang="it-IT" dirty="0" smtClean="0"/>
              <a:t> </a:t>
            </a:r>
            <a:r>
              <a:rPr lang="ro-RO" dirty="0" smtClean="0"/>
              <a:t>ș</a:t>
            </a:r>
            <a:r>
              <a:rPr lang="it-IT" dirty="0" smtClean="0"/>
              <a:t>i </a:t>
            </a:r>
            <a:r>
              <a:rPr lang="ro-RO" dirty="0" smtClean="0"/>
              <a:t>ș</a:t>
            </a:r>
            <a:r>
              <a:rPr lang="it-IT" dirty="0" err="1" smtClean="0"/>
              <a:t>tiin</a:t>
            </a:r>
            <a:r>
              <a:rPr lang="ro-RO" dirty="0" smtClean="0"/>
              <a:t>ț</a:t>
            </a:r>
            <a:r>
              <a:rPr lang="it-IT" dirty="0" smtClean="0"/>
              <a:t>a p</a:t>
            </a:r>
            <a:r>
              <a:rPr lang="ro-RO" dirty="0" smtClean="0"/>
              <a:t>ă</a:t>
            </a:r>
            <a:r>
              <a:rPr lang="it-IT" dirty="0" smtClean="0"/>
              <a:t>m</a:t>
            </a:r>
            <a:r>
              <a:rPr lang="ro-RO" dirty="0" smtClean="0"/>
              <a:t>â</a:t>
            </a:r>
            <a:r>
              <a:rPr lang="it-IT" dirty="0" err="1" smtClean="0"/>
              <a:t>ntului</a:t>
            </a:r>
            <a:endParaRPr lang="ro-RO" dirty="0" smtClean="0"/>
          </a:p>
          <a:p>
            <a:pPr lvl="2">
              <a:buFont typeface="Wingdings" panose="05000000000000000000" pitchFamily="2" charset="2"/>
              <a:buChar char="Ø"/>
            </a:pPr>
            <a:r>
              <a:rPr lang="en-US" dirty="0" smtClean="0"/>
              <a:t>212</a:t>
            </a:r>
            <a:r>
              <a:rPr lang="ro-RO" dirty="0" smtClean="0"/>
              <a:t> </a:t>
            </a:r>
            <a:r>
              <a:rPr lang="en-US" dirty="0" err="1" smtClean="0"/>
              <a:t>Matematicieni</a:t>
            </a:r>
            <a:r>
              <a:rPr lang="en-US" dirty="0"/>
              <a:t>, </a:t>
            </a:r>
            <a:r>
              <a:rPr lang="en-US" dirty="0" err="1"/>
              <a:t>actuari</a:t>
            </a:r>
            <a:r>
              <a:rPr lang="en-US" dirty="0"/>
              <a:t> </a:t>
            </a:r>
            <a:r>
              <a:rPr lang="ro-RO" dirty="0" smtClean="0"/>
              <a:t>ș</a:t>
            </a:r>
            <a:r>
              <a:rPr lang="en-US" dirty="0" err="1" smtClean="0"/>
              <a:t>i</a:t>
            </a:r>
            <a:r>
              <a:rPr lang="en-US" dirty="0" smtClean="0"/>
              <a:t> </a:t>
            </a:r>
            <a:r>
              <a:rPr lang="en-US" dirty="0" err="1" smtClean="0"/>
              <a:t>statisticieni</a:t>
            </a:r>
            <a:endParaRPr lang="ro-RO" dirty="0" smtClean="0"/>
          </a:p>
          <a:p>
            <a:pPr lvl="2">
              <a:buFont typeface="Wingdings" panose="05000000000000000000" pitchFamily="2" charset="2"/>
              <a:buChar char="Ø"/>
            </a:pPr>
            <a:r>
              <a:rPr lang="en-US" dirty="0" smtClean="0"/>
              <a:t>213</a:t>
            </a:r>
            <a:r>
              <a:rPr lang="ro-RO" dirty="0" smtClean="0"/>
              <a:t> </a:t>
            </a:r>
            <a:r>
              <a:rPr lang="en-US" dirty="0" err="1" smtClean="0"/>
              <a:t>Speciali</a:t>
            </a:r>
            <a:r>
              <a:rPr lang="ro-RO" dirty="0" smtClean="0"/>
              <a:t>ș</a:t>
            </a:r>
            <a:r>
              <a:rPr lang="en-US" dirty="0" err="1" smtClean="0"/>
              <a:t>ti</a:t>
            </a:r>
            <a:r>
              <a:rPr lang="en-US" dirty="0" smtClean="0"/>
              <a:t> </a:t>
            </a:r>
            <a:r>
              <a:rPr lang="ro-RO" dirty="0" smtClean="0"/>
              <a:t>î</a:t>
            </a:r>
            <a:r>
              <a:rPr lang="en-US" dirty="0" smtClean="0"/>
              <a:t>n </a:t>
            </a:r>
            <a:r>
              <a:rPr lang="ro-RO" dirty="0" smtClean="0"/>
              <a:t>ș</a:t>
            </a:r>
            <a:r>
              <a:rPr lang="en-US" dirty="0" err="1" smtClean="0"/>
              <a:t>tiin</a:t>
            </a:r>
            <a:r>
              <a:rPr lang="ro-RO" dirty="0" smtClean="0"/>
              <a:t>ț</a:t>
            </a:r>
            <a:r>
              <a:rPr lang="en-US" dirty="0" err="1" smtClean="0"/>
              <a:t>ele</a:t>
            </a:r>
            <a:r>
              <a:rPr lang="en-US" dirty="0" smtClean="0"/>
              <a:t> vie</a:t>
            </a:r>
            <a:r>
              <a:rPr lang="ro-RO" dirty="0" smtClean="0"/>
              <a:t>ț</a:t>
            </a:r>
            <a:r>
              <a:rPr lang="en-US" dirty="0" smtClean="0"/>
              <a:t>ii</a:t>
            </a:r>
            <a:endParaRPr lang="ro-RO" dirty="0" smtClean="0"/>
          </a:p>
          <a:p>
            <a:pPr lvl="2">
              <a:buFont typeface="Wingdings" panose="05000000000000000000" pitchFamily="2" charset="2"/>
              <a:buChar char="Ø"/>
            </a:pPr>
            <a:r>
              <a:rPr lang="en-US" dirty="0" smtClean="0"/>
              <a:t>214</a:t>
            </a:r>
            <a:r>
              <a:rPr lang="ro-RO" dirty="0" smtClean="0"/>
              <a:t> </a:t>
            </a:r>
            <a:r>
              <a:rPr lang="en-US" dirty="0" err="1" smtClean="0"/>
              <a:t>Ingineri</a:t>
            </a:r>
            <a:r>
              <a:rPr lang="en-US" dirty="0" smtClean="0"/>
              <a:t> </a:t>
            </a:r>
            <a:r>
              <a:rPr lang="en-US" dirty="0"/>
              <a:t>(</a:t>
            </a:r>
            <a:r>
              <a:rPr lang="en-US" dirty="0" err="1"/>
              <a:t>exclusiv</a:t>
            </a:r>
            <a:r>
              <a:rPr lang="en-US" dirty="0"/>
              <a:t> </a:t>
            </a:r>
            <a:r>
              <a:rPr lang="ro-RO" dirty="0" smtClean="0"/>
              <a:t>î</a:t>
            </a:r>
            <a:r>
              <a:rPr lang="en-US" dirty="0" smtClean="0"/>
              <a:t>n </a:t>
            </a:r>
            <a:r>
              <a:rPr lang="en-US" dirty="0" err="1"/>
              <a:t>electrotehnologie</a:t>
            </a:r>
            <a:r>
              <a:rPr lang="en-US" dirty="0" smtClean="0"/>
              <a:t>)</a:t>
            </a:r>
            <a:endParaRPr lang="ro-RO" dirty="0" smtClean="0"/>
          </a:p>
          <a:p>
            <a:pPr lvl="2">
              <a:buFont typeface="Wingdings" panose="05000000000000000000" pitchFamily="2" charset="2"/>
              <a:buChar char="Ø"/>
            </a:pPr>
            <a:r>
              <a:rPr lang="en-US" dirty="0" smtClean="0">
                <a:solidFill>
                  <a:srgbClr val="FF0000"/>
                </a:solidFill>
              </a:rPr>
              <a:t>215</a:t>
            </a:r>
            <a:r>
              <a:rPr lang="ro-RO" dirty="0" smtClean="0">
                <a:solidFill>
                  <a:srgbClr val="FF0000"/>
                </a:solidFill>
              </a:rPr>
              <a:t> </a:t>
            </a:r>
            <a:r>
              <a:rPr lang="en-US" dirty="0" err="1" smtClean="0">
                <a:solidFill>
                  <a:srgbClr val="FF0000"/>
                </a:solidFill>
              </a:rPr>
              <a:t>Ingineri</a:t>
            </a:r>
            <a:r>
              <a:rPr lang="en-US" dirty="0" smtClean="0">
                <a:solidFill>
                  <a:srgbClr val="FF0000"/>
                </a:solidFill>
              </a:rPr>
              <a:t> </a:t>
            </a:r>
            <a:r>
              <a:rPr lang="ro-RO" dirty="0" smtClean="0">
                <a:solidFill>
                  <a:srgbClr val="FF0000"/>
                </a:solidFill>
              </a:rPr>
              <a:t>î</a:t>
            </a:r>
            <a:r>
              <a:rPr lang="en-US" dirty="0" smtClean="0">
                <a:solidFill>
                  <a:srgbClr val="FF0000"/>
                </a:solidFill>
              </a:rPr>
              <a:t>n </a:t>
            </a:r>
            <a:r>
              <a:rPr lang="en-US" dirty="0" err="1" smtClean="0">
                <a:solidFill>
                  <a:srgbClr val="FF0000"/>
                </a:solidFill>
              </a:rPr>
              <a:t>electrotehnologie</a:t>
            </a:r>
            <a:r>
              <a:rPr lang="ro-RO" dirty="0" smtClean="0">
                <a:solidFill>
                  <a:srgbClr val="FF0000"/>
                </a:solidFill>
              </a:rPr>
              <a:t>, </a:t>
            </a:r>
            <a:r>
              <a:rPr lang="ro-RO" dirty="0" smtClean="0"/>
              <a:t>care conține 3 grupe de bază: </a:t>
            </a:r>
          </a:p>
          <a:p>
            <a:pPr lvl="3">
              <a:buFont typeface="Wingdings" panose="05000000000000000000" pitchFamily="2" charset="2"/>
              <a:buChar char="Ø"/>
            </a:pPr>
            <a:r>
              <a:rPr lang="ro-RO" dirty="0"/>
              <a:t>2151Ingineri </a:t>
            </a:r>
            <a:r>
              <a:rPr lang="ro-RO" dirty="0" smtClean="0"/>
              <a:t>electricieni</a:t>
            </a:r>
          </a:p>
          <a:p>
            <a:pPr lvl="3">
              <a:buFont typeface="Wingdings" panose="05000000000000000000" pitchFamily="2" charset="2"/>
              <a:buChar char="Ø"/>
            </a:pPr>
            <a:r>
              <a:rPr lang="ro-RO" dirty="0" smtClean="0"/>
              <a:t>2152 Ingineri electroniști</a:t>
            </a:r>
          </a:p>
          <a:p>
            <a:pPr lvl="3">
              <a:buFont typeface="Wingdings" panose="05000000000000000000" pitchFamily="2" charset="2"/>
              <a:buChar char="Ø"/>
            </a:pPr>
            <a:r>
              <a:rPr lang="ro-RO" dirty="0" smtClean="0"/>
              <a:t>2153 Ingineri în </a:t>
            </a:r>
            <a:r>
              <a:rPr lang="ro-RO" dirty="0"/>
              <a:t>domeniul </a:t>
            </a:r>
            <a:r>
              <a:rPr lang="ro-RO" dirty="0" smtClean="0"/>
              <a:t>telecomunicațiilor</a:t>
            </a:r>
            <a:endParaRPr lang="ro-RO" dirty="0"/>
          </a:p>
          <a:p>
            <a:pPr lvl="2">
              <a:buFont typeface="Wingdings" panose="05000000000000000000" pitchFamily="2" charset="2"/>
              <a:buChar char="Ø"/>
            </a:pPr>
            <a:r>
              <a:rPr lang="it-IT" dirty="0" smtClean="0"/>
              <a:t>216</a:t>
            </a:r>
            <a:r>
              <a:rPr lang="ro-RO" dirty="0" smtClean="0"/>
              <a:t> </a:t>
            </a:r>
            <a:r>
              <a:rPr lang="it-IT" dirty="0" err="1" smtClean="0"/>
              <a:t>Arhitec</a:t>
            </a:r>
            <a:r>
              <a:rPr lang="ro-RO" dirty="0" smtClean="0"/>
              <a:t>ț</a:t>
            </a:r>
            <a:r>
              <a:rPr lang="it-IT" dirty="0" smtClean="0"/>
              <a:t>i</a:t>
            </a:r>
            <a:r>
              <a:rPr lang="it-IT" dirty="0"/>
              <a:t>, </a:t>
            </a:r>
            <a:r>
              <a:rPr lang="it-IT" dirty="0" err="1" smtClean="0"/>
              <a:t>proiectan</a:t>
            </a:r>
            <a:r>
              <a:rPr lang="ro-RO" dirty="0" smtClean="0"/>
              <a:t>ț</a:t>
            </a:r>
            <a:r>
              <a:rPr lang="it-IT" dirty="0" smtClean="0"/>
              <a:t>i</a:t>
            </a:r>
            <a:r>
              <a:rPr lang="it-IT" dirty="0"/>
              <a:t>, topografi </a:t>
            </a:r>
            <a:r>
              <a:rPr lang="ro-RO" dirty="0" smtClean="0"/>
              <a:t>ș</a:t>
            </a:r>
            <a:r>
              <a:rPr lang="it-IT" dirty="0" smtClean="0"/>
              <a:t>i </a:t>
            </a:r>
            <a:r>
              <a:rPr lang="it-IT" dirty="0" err="1" smtClean="0"/>
              <a:t>designeri</a:t>
            </a:r>
            <a:endParaRPr lang="en-US" dirty="0" smtClean="0"/>
          </a:p>
        </p:txBody>
      </p:sp>
      <p:sp>
        <p:nvSpPr>
          <p:cNvPr id="5" name="Slide Number Placeholder 4"/>
          <p:cNvSpPr>
            <a:spLocks noGrp="1"/>
          </p:cNvSpPr>
          <p:nvPr>
            <p:ph type="sldNum" sz="quarter" idx="12"/>
          </p:nvPr>
        </p:nvSpPr>
        <p:spPr/>
        <p:txBody>
          <a:bodyPr/>
          <a:lstStyle/>
          <a:p>
            <a:fld id="{9E50D555-AD09-4184-8F27-884809BFB095}" type="slidenum">
              <a:rPr lang="en-US" smtClean="0"/>
              <a:t>10</a:t>
            </a:fld>
            <a:endParaRPr lang="en-US"/>
          </a:p>
        </p:txBody>
      </p:sp>
      <p:sp>
        <p:nvSpPr>
          <p:cNvPr id="4" name="TextBox 3"/>
          <p:cNvSpPr txBox="1"/>
          <p:nvPr/>
        </p:nvSpPr>
        <p:spPr>
          <a:xfrm>
            <a:off x="2179963" y="6068992"/>
            <a:ext cx="6680702" cy="369332"/>
          </a:xfrm>
          <a:prstGeom prst="rect">
            <a:avLst/>
          </a:prstGeom>
          <a:noFill/>
        </p:spPr>
        <p:txBody>
          <a:bodyPr wrap="square" rtlCol="0">
            <a:spAutoFit/>
          </a:bodyPr>
          <a:lstStyle/>
          <a:p>
            <a:r>
              <a:rPr lang="ro-RO" b="1" dirty="0"/>
              <a:t>Celula de bază: </a:t>
            </a:r>
            <a:r>
              <a:rPr lang="ro-RO" b="1" dirty="0" smtClean="0"/>
              <a:t>ocupația (cod 6 cifre), </a:t>
            </a:r>
            <a:r>
              <a:rPr lang="ro-RO" b="1" dirty="0"/>
              <a:t>descrisă prin sarcini și atribuții</a:t>
            </a:r>
          </a:p>
        </p:txBody>
      </p:sp>
    </p:spTree>
    <p:extLst>
      <p:ext uri="{BB962C8B-B14F-4D97-AF65-F5344CB8AC3E}">
        <p14:creationId xmlns:p14="http://schemas.microsoft.com/office/powerpoint/2010/main" val="3979791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EXEMPLUL</a:t>
            </a:r>
            <a:r>
              <a:rPr lang="en-US" b="1" dirty="0" smtClean="0"/>
              <a:t> 3</a:t>
            </a:r>
            <a:r>
              <a:rPr lang="ro-RO" b="1" dirty="0" smtClean="0"/>
              <a:t> </a:t>
            </a:r>
            <a:r>
              <a:rPr lang="ro-RO" b="1" dirty="0"/>
              <a:t>– </a:t>
            </a:r>
            <a:r>
              <a:rPr lang="en-US" b="1" dirty="0"/>
              <a:t>International Standard Classification of Education</a:t>
            </a:r>
            <a:r>
              <a:rPr lang="ro-RO" b="1" dirty="0"/>
              <a:t> (ISCED)</a:t>
            </a:r>
            <a:endParaRPr lang="en-US" dirty="0"/>
          </a:p>
        </p:txBody>
      </p:sp>
      <p:sp>
        <p:nvSpPr>
          <p:cNvPr id="4" name="Content Placeholder 3"/>
          <p:cNvSpPr>
            <a:spLocks noGrp="1"/>
          </p:cNvSpPr>
          <p:nvPr>
            <p:ph sz="half" idx="2"/>
          </p:nvPr>
        </p:nvSpPr>
        <p:spPr>
          <a:xfrm>
            <a:off x="5644601" y="1825623"/>
            <a:ext cx="6226123" cy="4723457"/>
          </a:xfrm>
        </p:spPr>
        <p:txBody>
          <a:bodyPr>
            <a:normAutofit fontScale="92500" lnSpcReduction="20000"/>
          </a:bodyPr>
          <a:lstStyle/>
          <a:p>
            <a:pPr algn="just"/>
            <a:r>
              <a:rPr lang="ro-RO" dirty="0" smtClean="0"/>
              <a:t>A </a:t>
            </a:r>
            <a:r>
              <a:rPr lang="en-US" dirty="0" err="1" smtClean="0"/>
              <a:t>fost</a:t>
            </a:r>
            <a:r>
              <a:rPr lang="en-US" dirty="0" smtClean="0"/>
              <a:t> </a:t>
            </a:r>
            <a:r>
              <a:rPr lang="en-US" dirty="0" err="1"/>
              <a:t>elaborată</a:t>
            </a:r>
            <a:r>
              <a:rPr lang="en-US" dirty="0"/>
              <a:t> de UNESCO </a:t>
            </a:r>
            <a:r>
              <a:rPr lang="en-US" dirty="0" err="1"/>
              <a:t>pentru</a:t>
            </a:r>
            <a:r>
              <a:rPr lang="en-US" dirty="0"/>
              <a:t> a </a:t>
            </a:r>
            <a:r>
              <a:rPr lang="en-US" dirty="0" err="1"/>
              <a:t>facilita</a:t>
            </a:r>
            <a:r>
              <a:rPr lang="en-US" dirty="0"/>
              <a:t> </a:t>
            </a:r>
            <a:r>
              <a:rPr lang="en-US" dirty="0" err="1"/>
              <a:t>compararea</a:t>
            </a:r>
            <a:r>
              <a:rPr lang="en-US" dirty="0"/>
              <a:t> </a:t>
            </a:r>
            <a:r>
              <a:rPr lang="en-US" dirty="0" err="1"/>
              <a:t>statisticilor</a:t>
            </a:r>
            <a:r>
              <a:rPr lang="en-US" dirty="0"/>
              <a:t> </a:t>
            </a:r>
            <a:r>
              <a:rPr lang="en-US" dirty="0" err="1"/>
              <a:t>și</a:t>
            </a:r>
            <a:r>
              <a:rPr lang="en-US" dirty="0"/>
              <a:t> </a:t>
            </a:r>
            <a:r>
              <a:rPr lang="en-US" dirty="0" err="1"/>
              <a:t>indicatorilor</a:t>
            </a:r>
            <a:r>
              <a:rPr lang="en-US" dirty="0"/>
              <a:t> </a:t>
            </a:r>
            <a:r>
              <a:rPr lang="en-US" dirty="0" err="1"/>
              <a:t>naționali</a:t>
            </a:r>
            <a:r>
              <a:rPr lang="en-US" dirty="0"/>
              <a:t> </a:t>
            </a:r>
            <a:r>
              <a:rPr lang="en-US" dirty="0" err="1"/>
              <a:t>privind</a:t>
            </a:r>
            <a:r>
              <a:rPr lang="en-US" dirty="0"/>
              <a:t> </a:t>
            </a:r>
            <a:r>
              <a:rPr lang="en-US" dirty="0" err="1" smtClean="0">
                <a:solidFill>
                  <a:srgbClr val="FF0000"/>
                </a:solidFill>
              </a:rPr>
              <a:t>educația</a:t>
            </a:r>
            <a:r>
              <a:rPr lang="en-US" dirty="0" smtClean="0"/>
              <a:t> </a:t>
            </a:r>
            <a:r>
              <a:rPr lang="en-US" dirty="0" err="1"/>
              <a:t>pe</a:t>
            </a:r>
            <a:r>
              <a:rPr lang="en-US" dirty="0"/>
              <a:t> </a:t>
            </a:r>
            <a:r>
              <a:rPr lang="en-US" dirty="0" err="1"/>
              <a:t>baza</a:t>
            </a:r>
            <a:r>
              <a:rPr lang="en-US" dirty="0"/>
              <a:t> </a:t>
            </a:r>
            <a:r>
              <a:rPr lang="en-US" dirty="0" err="1"/>
              <a:t>unor</a:t>
            </a:r>
            <a:r>
              <a:rPr lang="en-US" dirty="0"/>
              <a:t> </a:t>
            </a:r>
            <a:r>
              <a:rPr lang="en-US" dirty="0" err="1"/>
              <a:t>metode</a:t>
            </a:r>
            <a:r>
              <a:rPr lang="en-US" dirty="0"/>
              <a:t> </a:t>
            </a:r>
            <a:r>
              <a:rPr lang="en-US" dirty="0" err="1"/>
              <a:t>și</a:t>
            </a:r>
            <a:r>
              <a:rPr lang="en-US" dirty="0"/>
              <a:t> </a:t>
            </a:r>
            <a:r>
              <a:rPr lang="en-US" dirty="0" err="1"/>
              <a:t>definiții</a:t>
            </a:r>
            <a:r>
              <a:rPr lang="en-US" dirty="0"/>
              <a:t> </a:t>
            </a:r>
            <a:r>
              <a:rPr lang="en-US" dirty="0" err="1"/>
              <a:t>convenite</a:t>
            </a:r>
            <a:r>
              <a:rPr lang="en-US" dirty="0"/>
              <a:t> la </a:t>
            </a:r>
            <a:r>
              <a:rPr lang="en-US" dirty="0" err="1"/>
              <a:t>nivel</a:t>
            </a:r>
            <a:r>
              <a:rPr lang="en-US" dirty="0"/>
              <a:t> </a:t>
            </a:r>
            <a:r>
              <a:rPr lang="en-US" dirty="0" err="1"/>
              <a:t>internațional</a:t>
            </a:r>
            <a:r>
              <a:rPr lang="en-US" dirty="0"/>
              <a:t>. </a:t>
            </a:r>
            <a:endParaRPr lang="ro-RO" dirty="0" smtClean="0"/>
          </a:p>
          <a:p>
            <a:pPr algn="just"/>
            <a:r>
              <a:rPr lang="en-US" dirty="0"/>
              <a:t>Periodic </a:t>
            </a:r>
            <a:r>
              <a:rPr lang="en-US" dirty="0" err="1"/>
              <a:t>cadrul</a:t>
            </a:r>
            <a:r>
              <a:rPr lang="en-US" dirty="0"/>
              <a:t> </a:t>
            </a:r>
            <a:r>
              <a:rPr lang="en-US" dirty="0" err="1"/>
              <a:t>este</a:t>
            </a:r>
            <a:r>
              <a:rPr lang="en-US" dirty="0"/>
              <a:t> </a:t>
            </a:r>
            <a:r>
              <a:rPr lang="en-US" dirty="0" err="1"/>
              <a:t>actualizat</a:t>
            </a:r>
            <a:r>
              <a:rPr lang="en-US" dirty="0"/>
              <a:t> </a:t>
            </a:r>
            <a:r>
              <a:rPr lang="en-US" dirty="0" err="1"/>
              <a:t>pentru</a:t>
            </a:r>
            <a:r>
              <a:rPr lang="en-US" dirty="0"/>
              <a:t> a </a:t>
            </a:r>
            <a:r>
              <a:rPr lang="en-US" dirty="0" err="1"/>
              <a:t>prinde</a:t>
            </a:r>
            <a:r>
              <a:rPr lang="en-US" dirty="0"/>
              <a:t> </a:t>
            </a:r>
            <a:r>
              <a:rPr lang="en-US" dirty="0" err="1"/>
              <a:t>mai</a:t>
            </a:r>
            <a:r>
              <a:rPr lang="en-US" dirty="0"/>
              <a:t> bine </a:t>
            </a:r>
            <a:r>
              <a:rPr lang="en-US" dirty="0" err="1"/>
              <a:t>evoluţiile</a:t>
            </a:r>
            <a:r>
              <a:rPr lang="en-US" dirty="0"/>
              <a:t> </a:t>
            </a:r>
            <a:r>
              <a:rPr lang="en-US" dirty="0" err="1"/>
              <a:t>înregistrate</a:t>
            </a:r>
            <a:r>
              <a:rPr lang="en-US" dirty="0"/>
              <a:t> de </a:t>
            </a:r>
            <a:r>
              <a:rPr lang="en-US" dirty="0" err="1"/>
              <a:t>sistemele</a:t>
            </a:r>
            <a:r>
              <a:rPr lang="en-US" dirty="0"/>
              <a:t> de </a:t>
            </a:r>
            <a:r>
              <a:rPr lang="en-US" dirty="0" err="1"/>
              <a:t>educaţie</a:t>
            </a:r>
            <a:r>
              <a:rPr lang="en-US" dirty="0"/>
              <a:t> din </a:t>
            </a:r>
            <a:r>
              <a:rPr lang="en-US" dirty="0" err="1"/>
              <a:t>întreaga</a:t>
            </a:r>
            <a:r>
              <a:rPr lang="en-US" dirty="0"/>
              <a:t> </a:t>
            </a:r>
            <a:r>
              <a:rPr lang="en-US" dirty="0" err="1"/>
              <a:t>lume</a:t>
            </a:r>
            <a:r>
              <a:rPr lang="en-US" dirty="0"/>
              <a:t>.</a:t>
            </a:r>
            <a:r>
              <a:rPr lang="ro-RO" dirty="0"/>
              <a:t> </a:t>
            </a:r>
            <a:endParaRPr lang="ro-RO" dirty="0" smtClean="0"/>
          </a:p>
          <a:p>
            <a:pPr lvl="1"/>
            <a:r>
              <a:rPr lang="ro-RO" dirty="0" smtClean="0"/>
              <a:t>Ultima </a:t>
            </a:r>
            <a:r>
              <a:rPr lang="ro-RO" dirty="0"/>
              <a:t>actualizare – 2013. </a:t>
            </a:r>
            <a:endParaRPr lang="ro-RO" dirty="0" smtClean="0"/>
          </a:p>
          <a:p>
            <a:r>
              <a:rPr lang="ro-RO" dirty="0"/>
              <a:t>Structură ierarhizată </a:t>
            </a:r>
            <a:r>
              <a:rPr lang="ro-RO" dirty="0" smtClean="0"/>
              <a:t>arborescentă: </a:t>
            </a:r>
            <a:endParaRPr lang="ro-RO" dirty="0"/>
          </a:p>
          <a:p>
            <a:pPr lvl="1"/>
            <a:r>
              <a:rPr lang="ro-RO" dirty="0" smtClean="0"/>
              <a:t>Domeniu larg (2 cifre)</a:t>
            </a:r>
            <a:endParaRPr lang="ro-RO" dirty="0"/>
          </a:p>
          <a:p>
            <a:pPr lvl="1"/>
            <a:r>
              <a:rPr lang="ro-RO" dirty="0" smtClean="0"/>
              <a:t>Domeniu restrâns (3 cifre)</a:t>
            </a:r>
            <a:endParaRPr lang="ro-RO" dirty="0"/>
          </a:p>
          <a:p>
            <a:pPr lvl="1"/>
            <a:r>
              <a:rPr lang="ro-RO" dirty="0" smtClean="0"/>
              <a:t>Domeniu detaliat (4 cifre</a:t>
            </a:r>
            <a:r>
              <a:rPr lang="en-US" dirty="0" smtClean="0"/>
              <a:t>/la </a:t>
            </a:r>
            <a:r>
              <a:rPr lang="en-US" dirty="0" err="1" smtClean="0"/>
              <a:t>noi</a:t>
            </a:r>
            <a:r>
              <a:rPr lang="en-US" dirty="0" smtClean="0"/>
              <a:t> </a:t>
            </a:r>
            <a:r>
              <a:rPr lang="en-US" dirty="0" err="1" smtClean="0"/>
              <a:t>ramura</a:t>
            </a:r>
            <a:r>
              <a:rPr lang="en-US" dirty="0" smtClean="0"/>
              <a:t> de </a:t>
            </a:r>
            <a:r>
              <a:rPr lang="ro-RO" dirty="0" smtClean="0"/>
              <a:t>ș</a:t>
            </a:r>
            <a:r>
              <a:rPr lang="en-US" dirty="0" err="1" smtClean="0"/>
              <a:t>tiin</a:t>
            </a:r>
            <a:r>
              <a:rPr lang="ro-RO" dirty="0" smtClean="0"/>
              <a:t>ț</a:t>
            </a:r>
            <a:r>
              <a:rPr lang="en-US" dirty="0" smtClean="0"/>
              <a:t>e </a:t>
            </a:r>
            <a:r>
              <a:rPr lang="ro-RO" dirty="0" smtClean="0"/>
              <a:t>)</a:t>
            </a:r>
            <a:endParaRPr lang="en-US" dirty="0" smtClean="0"/>
          </a:p>
          <a:p>
            <a:pPr lvl="1"/>
            <a:r>
              <a:rPr lang="en-US" dirty="0" err="1" smtClean="0"/>
              <a:t>Specializ</a:t>
            </a:r>
            <a:r>
              <a:rPr lang="ro-RO" dirty="0" smtClean="0"/>
              <a:t>ă</a:t>
            </a:r>
            <a:r>
              <a:rPr lang="en-US" dirty="0" smtClean="0"/>
              <a:t>rile (</a:t>
            </a:r>
            <a:r>
              <a:rPr lang="en-US" dirty="0" err="1" smtClean="0"/>
              <a:t>codate</a:t>
            </a:r>
            <a:r>
              <a:rPr lang="en-US" dirty="0" smtClean="0"/>
              <a:t> </a:t>
            </a:r>
            <a:r>
              <a:rPr lang="en-US" dirty="0" err="1" smtClean="0"/>
              <a:t>pe</a:t>
            </a:r>
            <a:r>
              <a:rPr lang="en-US" dirty="0" smtClean="0"/>
              <a:t> </a:t>
            </a:r>
            <a:r>
              <a:rPr lang="en-US" dirty="0" err="1" smtClean="0"/>
              <a:t>universitate</a:t>
            </a:r>
            <a:r>
              <a:rPr lang="en-US" dirty="0" smtClean="0"/>
              <a:t>)</a:t>
            </a:r>
            <a:endParaRPr lang="ro-RO" dirty="0"/>
          </a:p>
          <a:p>
            <a:endParaRPr lang="ro-RO" dirty="0"/>
          </a:p>
          <a:p>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11</a:t>
            </a:fld>
            <a:endParaRPr lang="en-US"/>
          </a:p>
        </p:txBody>
      </p:sp>
      <p:grpSp>
        <p:nvGrpSpPr>
          <p:cNvPr id="9" name="Group 8"/>
          <p:cNvGrpSpPr/>
          <p:nvPr/>
        </p:nvGrpSpPr>
        <p:grpSpPr>
          <a:xfrm>
            <a:off x="838751" y="2273301"/>
            <a:ext cx="4520096" cy="3225800"/>
            <a:chOff x="838751" y="2761759"/>
            <a:chExt cx="4520096" cy="2385405"/>
          </a:xfrm>
        </p:grpSpPr>
        <p:sp>
          <p:nvSpPr>
            <p:cNvPr id="10" name="Freeform 9"/>
            <p:cNvSpPr/>
            <p:nvPr/>
          </p:nvSpPr>
          <p:spPr>
            <a:xfrm>
              <a:off x="4348840" y="3879127"/>
              <a:ext cx="91440" cy="151875"/>
            </a:xfrm>
            <a:custGeom>
              <a:avLst/>
              <a:gdLst/>
              <a:ahLst/>
              <a:cxnLst/>
              <a:rect l="0" t="0" r="0" b="0"/>
              <a:pathLst>
                <a:path>
                  <a:moveTo>
                    <a:pt x="45720" y="0"/>
                  </a:moveTo>
                  <a:lnTo>
                    <a:pt x="4572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400139" y="3245108"/>
              <a:ext cx="994421" cy="151875"/>
            </a:xfrm>
            <a:custGeom>
              <a:avLst/>
              <a:gdLst/>
              <a:ahLst/>
              <a:cxnLst/>
              <a:rect l="0" t="0" r="0" b="0"/>
              <a:pathLst>
                <a:path>
                  <a:moveTo>
                    <a:pt x="0" y="0"/>
                  </a:moveTo>
                  <a:lnTo>
                    <a:pt x="0" y="76540"/>
                  </a:lnTo>
                  <a:lnTo>
                    <a:pt x="994421" y="76540"/>
                  </a:lnTo>
                  <a:lnTo>
                    <a:pt x="994421"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2405718" y="3879127"/>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1742771" y="4513146"/>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1079823" y="4513146"/>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1742771" y="3879127"/>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2405718" y="3245108"/>
              <a:ext cx="994421" cy="151875"/>
            </a:xfrm>
            <a:custGeom>
              <a:avLst/>
              <a:gdLst/>
              <a:ahLst/>
              <a:cxnLst/>
              <a:rect l="0" t="0" r="0" b="0"/>
              <a:pathLst>
                <a:path>
                  <a:moveTo>
                    <a:pt x="994421" y="0"/>
                  </a:moveTo>
                  <a:lnTo>
                    <a:pt x="994421" y="76540"/>
                  </a:lnTo>
                  <a:lnTo>
                    <a:pt x="0" y="76540"/>
                  </a:lnTo>
                  <a:lnTo>
                    <a:pt x="0"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Oval 16"/>
            <p:cNvSpPr/>
            <p:nvPr/>
          </p:nvSpPr>
          <p:spPr>
            <a:xfrm>
              <a:off x="3159067" y="2762965"/>
              <a:ext cx="482143" cy="482143"/>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Freeform 17"/>
            <p:cNvSpPr/>
            <p:nvPr/>
          </p:nvSpPr>
          <p:spPr>
            <a:xfrm>
              <a:off x="3641211" y="2761759"/>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dirty="0"/>
                <a:t>ISCED</a:t>
              </a:r>
              <a:endParaRPr lang="en-US" sz="1300" kern="1200" dirty="0"/>
            </a:p>
          </p:txBody>
        </p:sp>
        <p:sp>
          <p:nvSpPr>
            <p:cNvPr id="19" name="Oval 18"/>
            <p:cNvSpPr/>
            <p:nvPr/>
          </p:nvSpPr>
          <p:spPr>
            <a:xfrm>
              <a:off x="2164646"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19"/>
            <p:cNvSpPr/>
            <p:nvPr/>
          </p:nvSpPr>
          <p:spPr>
            <a:xfrm>
              <a:off x="2646790"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dirty="0" smtClean="0"/>
                <a:t>Domeniu larg (00) </a:t>
              </a:r>
              <a:endParaRPr lang="en-US" sz="1300" kern="1200" dirty="0"/>
            </a:p>
          </p:txBody>
        </p:sp>
        <p:sp>
          <p:nvSpPr>
            <p:cNvPr id="21" name="Oval 20"/>
            <p:cNvSpPr/>
            <p:nvPr/>
          </p:nvSpPr>
          <p:spPr>
            <a:xfrm>
              <a:off x="150169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21"/>
            <p:cNvSpPr/>
            <p:nvPr/>
          </p:nvSpPr>
          <p:spPr>
            <a:xfrm>
              <a:off x="198384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dirty="0" smtClean="0"/>
                <a:t>Domeniu restrâns</a:t>
              </a:r>
              <a:endParaRPr lang="en-US" sz="1300" kern="1200" dirty="0"/>
            </a:p>
          </p:txBody>
        </p:sp>
        <p:sp>
          <p:nvSpPr>
            <p:cNvPr id="23" name="Oval 22"/>
            <p:cNvSpPr/>
            <p:nvPr/>
          </p:nvSpPr>
          <p:spPr>
            <a:xfrm>
              <a:off x="838751"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Freeform 23"/>
            <p:cNvSpPr/>
            <p:nvPr/>
          </p:nvSpPr>
          <p:spPr>
            <a:xfrm>
              <a:off x="1320895"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a:t>Domeniu detaliat</a:t>
              </a:r>
              <a:endParaRPr lang="en-US" sz="1300" kern="1200"/>
            </a:p>
          </p:txBody>
        </p:sp>
        <p:sp>
          <p:nvSpPr>
            <p:cNvPr id="25" name="Oval 24"/>
            <p:cNvSpPr/>
            <p:nvPr/>
          </p:nvSpPr>
          <p:spPr>
            <a:xfrm>
              <a:off x="2164646"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Freeform 25"/>
            <p:cNvSpPr/>
            <p:nvPr/>
          </p:nvSpPr>
          <p:spPr>
            <a:xfrm>
              <a:off x="2646790"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a:t>Domeniu detaliat</a:t>
              </a:r>
              <a:endParaRPr lang="en-US" sz="1300" kern="1200"/>
            </a:p>
          </p:txBody>
        </p:sp>
        <p:sp>
          <p:nvSpPr>
            <p:cNvPr id="27" name="Oval 26"/>
            <p:cNvSpPr/>
            <p:nvPr/>
          </p:nvSpPr>
          <p:spPr>
            <a:xfrm>
              <a:off x="2827594"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Freeform 27"/>
            <p:cNvSpPr/>
            <p:nvPr/>
          </p:nvSpPr>
          <p:spPr>
            <a:xfrm>
              <a:off x="3309737"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dirty="0" smtClean="0"/>
                <a:t>Domeniu restrâns</a:t>
              </a:r>
              <a:endParaRPr lang="en-US" sz="1300" kern="1200" dirty="0"/>
            </a:p>
          </p:txBody>
        </p:sp>
        <p:sp>
          <p:nvSpPr>
            <p:cNvPr id="29" name="Oval 28"/>
            <p:cNvSpPr/>
            <p:nvPr/>
          </p:nvSpPr>
          <p:spPr>
            <a:xfrm>
              <a:off x="4153489"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Freeform 29"/>
            <p:cNvSpPr/>
            <p:nvPr/>
          </p:nvSpPr>
          <p:spPr>
            <a:xfrm>
              <a:off x="4635632"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dirty="0" smtClean="0"/>
                <a:t>Domeniu larg (10)</a:t>
              </a:r>
              <a:endParaRPr lang="en-US" sz="1300" kern="1200" dirty="0"/>
            </a:p>
          </p:txBody>
        </p:sp>
        <p:sp>
          <p:nvSpPr>
            <p:cNvPr id="31" name="Oval 30"/>
            <p:cNvSpPr/>
            <p:nvPr/>
          </p:nvSpPr>
          <p:spPr>
            <a:xfrm>
              <a:off x="415348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Freeform 31"/>
            <p:cNvSpPr/>
            <p:nvPr/>
          </p:nvSpPr>
          <p:spPr>
            <a:xfrm>
              <a:off x="463563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o-RO" sz="1300" kern="1200" dirty="0" smtClean="0"/>
                <a:t>Domeniu restrâns</a:t>
              </a:r>
              <a:endParaRPr lang="en-US" sz="1300" kern="1200" dirty="0"/>
            </a:p>
          </p:txBody>
        </p:sp>
      </p:grpSp>
    </p:spTree>
    <p:extLst>
      <p:ext uri="{BB962C8B-B14F-4D97-AF65-F5344CB8AC3E}">
        <p14:creationId xmlns:p14="http://schemas.microsoft.com/office/powerpoint/2010/main" val="2254399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74664"/>
            <a:ext cx="10286757" cy="1320800"/>
          </a:xfrm>
        </p:spPr>
        <p:txBody>
          <a:bodyPr>
            <a:noAutofit/>
          </a:bodyPr>
          <a:lstStyle/>
          <a:p>
            <a:r>
              <a:rPr lang="ro-RO" sz="4000" b="1" dirty="0"/>
              <a:t>EXEMPLUL</a:t>
            </a:r>
            <a:r>
              <a:rPr lang="en-US" sz="4000" b="1" dirty="0"/>
              <a:t> 3</a:t>
            </a:r>
            <a:r>
              <a:rPr lang="ro-RO" sz="4000" b="1" dirty="0"/>
              <a:t> – </a:t>
            </a:r>
            <a:r>
              <a:rPr lang="en-US" sz="4000" b="1" dirty="0"/>
              <a:t>International Standard Classification of Education</a:t>
            </a:r>
            <a:r>
              <a:rPr lang="ro-RO" sz="4000" b="1" dirty="0"/>
              <a:t> (ISCED) – domenii largi: </a:t>
            </a:r>
            <a:endParaRPr lang="en-US" sz="4000" b="1" dirty="0"/>
          </a:p>
        </p:txBody>
      </p:sp>
      <p:sp>
        <p:nvSpPr>
          <p:cNvPr id="3" name="Content Placeholder 2"/>
          <p:cNvSpPr>
            <a:spLocks noGrp="1"/>
          </p:cNvSpPr>
          <p:nvPr>
            <p:ph idx="1"/>
          </p:nvPr>
        </p:nvSpPr>
        <p:spPr/>
        <p:txBody>
          <a:bodyPr>
            <a:normAutofit fontScale="85000" lnSpcReduction="20000"/>
          </a:bodyPr>
          <a:lstStyle/>
          <a:p>
            <a:r>
              <a:rPr lang="en-US" dirty="0"/>
              <a:t>00 </a:t>
            </a:r>
            <a:r>
              <a:rPr lang="ro-RO" dirty="0" smtClean="0"/>
              <a:t>Programe și calificări generale</a:t>
            </a:r>
          </a:p>
          <a:p>
            <a:r>
              <a:rPr lang="en-US" dirty="0"/>
              <a:t>01 </a:t>
            </a:r>
            <a:r>
              <a:rPr lang="en-US" dirty="0" err="1" smtClean="0"/>
              <a:t>Educa</a:t>
            </a:r>
            <a:r>
              <a:rPr lang="ro-RO" dirty="0" smtClean="0"/>
              <a:t>ție</a:t>
            </a:r>
            <a:r>
              <a:rPr lang="en-US" dirty="0" smtClean="0"/>
              <a:t> </a:t>
            </a:r>
            <a:endParaRPr lang="ro-RO" dirty="0" smtClean="0"/>
          </a:p>
          <a:p>
            <a:r>
              <a:rPr lang="en-US" dirty="0"/>
              <a:t>02 Arte </a:t>
            </a:r>
            <a:r>
              <a:rPr lang="en-US" dirty="0" err="1"/>
              <a:t>şi</a:t>
            </a:r>
            <a:r>
              <a:rPr lang="en-US" dirty="0"/>
              <a:t> </a:t>
            </a:r>
            <a:r>
              <a:rPr lang="en-US" dirty="0" err="1"/>
              <a:t>ştiinţe</a:t>
            </a:r>
            <a:r>
              <a:rPr lang="en-US" dirty="0"/>
              <a:t> </a:t>
            </a:r>
            <a:r>
              <a:rPr lang="en-US" dirty="0" err="1" smtClean="0"/>
              <a:t>umaniste</a:t>
            </a:r>
            <a:endParaRPr lang="ro-RO" dirty="0" smtClean="0"/>
          </a:p>
          <a:p>
            <a:r>
              <a:rPr lang="en-US" dirty="0" smtClean="0"/>
              <a:t>03 </a:t>
            </a:r>
            <a:r>
              <a:rPr lang="ro-RO" dirty="0" smtClean="0"/>
              <a:t>Științe sociale, jurnalism și informații</a:t>
            </a:r>
          </a:p>
          <a:p>
            <a:r>
              <a:rPr lang="en-US" dirty="0"/>
              <a:t>04 </a:t>
            </a:r>
            <a:r>
              <a:rPr lang="en-US" dirty="0" err="1"/>
              <a:t>Afaceri</a:t>
            </a:r>
            <a:r>
              <a:rPr lang="en-US" dirty="0"/>
              <a:t>, </a:t>
            </a:r>
            <a:r>
              <a:rPr lang="en-US" dirty="0" err="1"/>
              <a:t>administraţie</a:t>
            </a:r>
            <a:r>
              <a:rPr lang="en-US" dirty="0"/>
              <a:t> </a:t>
            </a:r>
            <a:r>
              <a:rPr lang="en-US" dirty="0" err="1"/>
              <a:t>şi</a:t>
            </a:r>
            <a:r>
              <a:rPr lang="en-US" dirty="0"/>
              <a:t> </a:t>
            </a:r>
            <a:r>
              <a:rPr lang="en-US" dirty="0" err="1" smtClean="0"/>
              <a:t>drept</a:t>
            </a:r>
            <a:endParaRPr lang="ro-RO" dirty="0" smtClean="0"/>
          </a:p>
          <a:p>
            <a:r>
              <a:rPr lang="en-US" dirty="0"/>
              <a:t>05 </a:t>
            </a:r>
            <a:r>
              <a:rPr lang="en-US" dirty="0" err="1"/>
              <a:t>Ştiinţele</a:t>
            </a:r>
            <a:r>
              <a:rPr lang="en-US" dirty="0"/>
              <a:t> </a:t>
            </a:r>
            <a:r>
              <a:rPr lang="en-US" dirty="0" err="1"/>
              <a:t>naturii</a:t>
            </a:r>
            <a:r>
              <a:rPr lang="en-US" dirty="0"/>
              <a:t>, </a:t>
            </a:r>
            <a:r>
              <a:rPr lang="en-US" dirty="0" err="1"/>
              <a:t>matematică</a:t>
            </a:r>
            <a:r>
              <a:rPr lang="en-US" dirty="0"/>
              <a:t> </a:t>
            </a:r>
            <a:r>
              <a:rPr lang="en-US" dirty="0" err="1"/>
              <a:t>şi</a:t>
            </a:r>
            <a:r>
              <a:rPr lang="en-US" dirty="0"/>
              <a:t> </a:t>
            </a:r>
            <a:r>
              <a:rPr lang="en-US" dirty="0" err="1"/>
              <a:t>statistică</a:t>
            </a:r>
            <a:endParaRPr lang="ro-RO" dirty="0" smtClean="0"/>
          </a:p>
          <a:p>
            <a:r>
              <a:rPr lang="fr-FR" dirty="0"/>
              <a:t>06 </a:t>
            </a:r>
            <a:r>
              <a:rPr lang="fr-FR" dirty="0" err="1"/>
              <a:t>Tehnologia</a:t>
            </a:r>
            <a:r>
              <a:rPr lang="fr-FR" dirty="0"/>
              <a:t> </a:t>
            </a:r>
            <a:r>
              <a:rPr lang="fr-FR" dirty="0" err="1"/>
              <a:t>informaţiei</a:t>
            </a:r>
            <a:r>
              <a:rPr lang="fr-FR" dirty="0"/>
              <a:t> </a:t>
            </a:r>
            <a:r>
              <a:rPr lang="fr-FR" dirty="0" err="1"/>
              <a:t>şi</a:t>
            </a:r>
            <a:r>
              <a:rPr lang="fr-FR" dirty="0"/>
              <a:t> </a:t>
            </a:r>
            <a:r>
              <a:rPr lang="fr-FR" dirty="0" err="1"/>
              <a:t>comunicaţiilor</a:t>
            </a:r>
            <a:r>
              <a:rPr lang="fr-FR" dirty="0"/>
              <a:t> (TIC)</a:t>
            </a:r>
            <a:endParaRPr lang="ro-RO" dirty="0" smtClean="0"/>
          </a:p>
          <a:p>
            <a:r>
              <a:rPr lang="en-US" dirty="0"/>
              <a:t>07 </a:t>
            </a:r>
            <a:r>
              <a:rPr lang="en-US" dirty="0" err="1"/>
              <a:t>Inginerie</a:t>
            </a:r>
            <a:r>
              <a:rPr lang="en-US" dirty="0"/>
              <a:t>, </a:t>
            </a:r>
            <a:r>
              <a:rPr lang="en-US" dirty="0" err="1"/>
              <a:t>producţie</a:t>
            </a:r>
            <a:r>
              <a:rPr lang="en-US" dirty="0"/>
              <a:t> </a:t>
            </a:r>
            <a:r>
              <a:rPr lang="en-US" dirty="0" err="1"/>
              <a:t>şi</a:t>
            </a:r>
            <a:r>
              <a:rPr lang="en-US" dirty="0"/>
              <a:t> </a:t>
            </a:r>
            <a:r>
              <a:rPr lang="en-US" dirty="0" err="1"/>
              <a:t>construcţii</a:t>
            </a:r>
            <a:endParaRPr lang="ro-RO" dirty="0" smtClean="0"/>
          </a:p>
          <a:p>
            <a:r>
              <a:rPr lang="en-US" dirty="0"/>
              <a:t>08 </a:t>
            </a:r>
            <a:r>
              <a:rPr lang="en-US" dirty="0" err="1"/>
              <a:t>Agricultură</a:t>
            </a:r>
            <a:r>
              <a:rPr lang="en-US" dirty="0"/>
              <a:t>, </a:t>
            </a:r>
            <a:r>
              <a:rPr lang="en-US" dirty="0" err="1"/>
              <a:t>silvicultură</a:t>
            </a:r>
            <a:r>
              <a:rPr lang="en-US" dirty="0"/>
              <a:t>, </a:t>
            </a:r>
            <a:r>
              <a:rPr lang="en-US" dirty="0" err="1"/>
              <a:t>piscicultură</a:t>
            </a:r>
            <a:r>
              <a:rPr lang="en-US" dirty="0"/>
              <a:t> </a:t>
            </a:r>
            <a:r>
              <a:rPr lang="en-US" dirty="0" err="1"/>
              <a:t>şi</a:t>
            </a:r>
            <a:r>
              <a:rPr lang="en-US" dirty="0"/>
              <a:t> </a:t>
            </a:r>
            <a:r>
              <a:rPr lang="en-US" dirty="0" err="1"/>
              <a:t>ştiinţe</a:t>
            </a:r>
            <a:r>
              <a:rPr lang="en-US" dirty="0"/>
              <a:t> </a:t>
            </a:r>
            <a:r>
              <a:rPr lang="en-US" dirty="0" err="1" smtClean="0"/>
              <a:t>veterinare</a:t>
            </a:r>
            <a:endParaRPr lang="ro-RO" dirty="0" smtClean="0"/>
          </a:p>
          <a:p>
            <a:r>
              <a:rPr lang="en-US" dirty="0" smtClean="0"/>
              <a:t>09 </a:t>
            </a:r>
            <a:r>
              <a:rPr lang="en-US" dirty="0" err="1"/>
              <a:t>Sănătate</a:t>
            </a:r>
            <a:r>
              <a:rPr lang="en-US" dirty="0"/>
              <a:t> </a:t>
            </a:r>
            <a:r>
              <a:rPr lang="en-US" dirty="0" err="1"/>
              <a:t>şi</a:t>
            </a:r>
            <a:r>
              <a:rPr lang="en-US" dirty="0"/>
              <a:t> </a:t>
            </a:r>
            <a:r>
              <a:rPr lang="en-US" dirty="0" err="1"/>
              <a:t>asistenţă</a:t>
            </a:r>
            <a:r>
              <a:rPr lang="en-US" dirty="0"/>
              <a:t> </a:t>
            </a:r>
            <a:r>
              <a:rPr lang="en-US" dirty="0" smtClean="0"/>
              <a:t>social</a:t>
            </a:r>
            <a:r>
              <a:rPr lang="ro-RO" dirty="0" smtClean="0"/>
              <a:t>ă</a:t>
            </a:r>
          </a:p>
          <a:p>
            <a:r>
              <a:rPr lang="en-US" dirty="0" smtClean="0"/>
              <a:t>10 </a:t>
            </a:r>
            <a:r>
              <a:rPr lang="en-US" dirty="0" err="1" smtClean="0"/>
              <a:t>Servic</a:t>
            </a:r>
            <a:r>
              <a:rPr lang="ro-RO" dirty="0" smtClean="0"/>
              <a:t>ii</a:t>
            </a: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12</a:t>
            </a:fld>
            <a:endParaRPr lang="en-US"/>
          </a:p>
        </p:txBody>
      </p:sp>
    </p:spTree>
    <p:extLst>
      <p:ext uri="{BB962C8B-B14F-4D97-AF65-F5344CB8AC3E}">
        <p14:creationId xmlns:p14="http://schemas.microsoft.com/office/powerpoint/2010/main" val="1924068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dirty="0" smtClean="0"/>
              <a:t>EXEMPLUL 3 – </a:t>
            </a:r>
            <a:r>
              <a:rPr lang="en-US" b="1" dirty="0"/>
              <a:t>International Standard Classification of </a:t>
            </a:r>
            <a:r>
              <a:rPr lang="en-US" b="1" dirty="0" smtClean="0"/>
              <a:t>Education</a:t>
            </a:r>
            <a:r>
              <a:rPr lang="ro-RO" b="1" dirty="0" smtClean="0"/>
              <a:t> (ISCED) (cont.)</a:t>
            </a:r>
            <a:endParaRPr lang="en-US" b="1" dirty="0"/>
          </a:p>
        </p:txBody>
      </p:sp>
      <p:sp>
        <p:nvSpPr>
          <p:cNvPr id="3" name="Content Placeholder 2"/>
          <p:cNvSpPr>
            <a:spLocks noGrp="1"/>
          </p:cNvSpPr>
          <p:nvPr>
            <p:ph idx="1"/>
          </p:nvPr>
        </p:nvSpPr>
        <p:spPr>
          <a:xfrm>
            <a:off x="838200" y="1825624"/>
            <a:ext cx="10515600" cy="4723222"/>
          </a:xfrm>
        </p:spPr>
        <p:txBody>
          <a:bodyPr>
            <a:normAutofit lnSpcReduction="10000"/>
          </a:bodyPr>
          <a:lstStyle/>
          <a:p>
            <a:pPr algn="just"/>
            <a:r>
              <a:rPr lang="en-US" dirty="0" err="1" smtClean="0"/>
              <a:t>Domeniile</a:t>
            </a:r>
            <a:r>
              <a:rPr lang="en-US" dirty="0" smtClean="0"/>
              <a:t> </a:t>
            </a:r>
            <a:r>
              <a:rPr lang="en-US" dirty="0" err="1"/>
              <a:t>detaliate</a:t>
            </a:r>
            <a:r>
              <a:rPr lang="en-US" dirty="0"/>
              <a:t> ale </a:t>
            </a:r>
            <a:r>
              <a:rPr lang="en-US" dirty="0" smtClean="0"/>
              <a:t>ISCED </a:t>
            </a:r>
            <a:r>
              <a:rPr lang="en-US" dirty="0" err="1"/>
              <a:t>sunt</a:t>
            </a:r>
            <a:r>
              <a:rPr lang="en-US" dirty="0"/>
              <a:t> </a:t>
            </a:r>
            <a:r>
              <a:rPr lang="en-US" dirty="0" err="1"/>
              <a:t>destinate</a:t>
            </a:r>
            <a:r>
              <a:rPr lang="en-US" dirty="0"/>
              <a:t> </a:t>
            </a:r>
            <a:r>
              <a:rPr lang="en-US" dirty="0" err="1"/>
              <a:t>în</a:t>
            </a:r>
            <a:r>
              <a:rPr lang="en-US" dirty="0"/>
              <a:t> principal </a:t>
            </a:r>
            <a:r>
              <a:rPr lang="en-US" dirty="0" err="1"/>
              <a:t>utilizării</a:t>
            </a:r>
            <a:r>
              <a:rPr lang="en-US" dirty="0"/>
              <a:t> </a:t>
            </a:r>
            <a:r>
              <a:rPr lang="en-US" dirty="0" err="1"/>
              <a:t>pentru</a:t>
            </a:r>
            <a:r>
              <a:rPr lang="en-US" dirty="0"/>
              <a:t> </a:t>
            </a:r>
            <a:r>
              <a:rPr lang="en-US" dirty="0" err="1"/>
              <a:t>nivelul</a:t>
            </a:r>
            <a:r>
              <a:rPr lang="en-US" dirty="0"/>
              <a:t> </a:t>
            </a:r>
            <a:r>
              <a:rPr lang="en-US" dirty="0" err="1"/>
              <a:t>învățământului</a:t>
            </a:r>
            <a:r>
              <a:rPr lang="en-US" dirty="0"/>
              <a:t> superior, </a:t>
            </a:r>
            <a:r>
              <a:rPr lang="en-US" dirty="0" err="1"/>
              <a:t>precum</a:t>
            </a:r>
            <a:r>
              <a:rPr lang="en-US" dirty="0"/>
              <a:t> </a:t>
            </a:r>
            <a:r>
              <a:rPr lang="en-US" dirty="0" err="1"/>
              <a:t>și</a:t>
            </a:r>
            <a:r>
              <a:rPr lang="en-US" dirty="0"/>
              <a:t> </a:t>
            </a:r>
            <a:r>
              <a:rPr lang="en-US" dirty="0" err="1"/>
              <a:t>pentru</a:t>
            </a:r>
            <a:r>
              <a:rPr lang="en-US" dirty="0"/>
              <a:t> </a:t>
            </a:r>
            <a:r>
              <a:rPr lang="en-US" dirty="0" err="1"/>
              <a:t>programele</a:t>
            </a:r>
            <a:r>
              <a:rPr lang="en-US" dirty="0"/>
              <a:t> de </a:t>
            </a:r>
            <a:r>
              <a:rPr lang="en-US" dirty="0" err="1"/>
              <a:t>educație</a:t>
            </a:r>
            <a:r>
              <a:rPr lang="en-US" dirty="0"/>
              <a:t> </a:t>
            </a:r>
            <a:r>
              <a:rPr lang="en-US" dirty="0" err="1"/>
              <a:t>și</a:t>
            </a:r>
            <a:r>
              <a:rPr lang="en-US" dirty="0"/>
              <a:t> </a:t>
            </a:r>
            <a:r>
              <a:rPr lang="en-US" dirty="0" err="1"/>
              <a:t>formare</a:t>
            </a:r>
            <a:r>
              <a:rPr lang="en-US" dirty="0"/>
              <a:t> </a:t>
            </a:r>
            <a:r>
              <a:rPr lang="en-US" dirty="0" err="1"/>
              <a:t>profesională</a:t>
            </a:r>
            <a:r>
              <a:rPr lang="en-US" dirty="0"/>
              <a:t> </a:t>
            </a:r>
            <a:r>
              <a:rPr lang="en-US" dirty="0" err="1"/>
              <a:t>și</a:t>
            </a:r>
            <a:r>
              <a:rPr lang="en-US" dirty="0"/>
              <a:t> </a:t>
            </a:r>
            <a:r>
              <a:rPr lang="en-US" dirty="0" err="1"/>
              <a:t>pentru</a:t>
            </a:r>
            <a:r>
              <a:rPr lang="en-US" dirty="0"/>
              <a:t> </a:t>
            </a:r>
            <a:r>
              <a:rPr lang="en-US" dirty="0" err="1"/>
              <a:t>calificările</a:t>
            </a:r>
            <a:r>
              <a:rPr lang="en-US" dirty="0"/>
              <a:t> </a:t>
            </a:r>
            <a:r>
              <a:rPr lang="en-US" dirty="0" err="1"/>
              <a:t>corespunzătoare</a:t>
            </a:r>
            <a:r>
              <a:rPr lang="en-US" dirty="0"/>
              <a:t> </a:t>
            </a:r>
            <a:r>
              <a:rPr lang="en-US" dirty="0" err="1"/>
              <a:t>învățământului</a:t>
            </a:r>
            <a:r>
              <a:rPr lang="en-US" dirty="0"/>
              <a:t> </a:t>
            </a:r>
            <a:r>
              <a:rPr lang="en-US" dirty="0" err="1"/>
              <a:t>secundar</a:t>
            </a:r>
            <a:r>
              <a:rPr lang="en-US" dirty="0"/>
              <a:t> </a:t>
            </a:r>
            <a:r>
              <a:rPr lang="en-US" dirty="0" err="1"/>
              <a:t>și</a:t>
            </a:r>
            <a:r>
              <a:rPr lang="en-US" dirty="0"/>
              <a:t> </a:t>
            </a:r>
            <a:r>
              <a:rPr lang="en-US" dirty="0" err="1"/>
              <a:t>postliceal</a:t>
            </a:r>
            <a:r>
              <a:rPr lang="en-US" dirty="0"/>
              <a:t> </a:t>
            </a:r>
            <a:r>
              <a:rPr lang="en-US" dirty="0" err="1"/>
              <a:t>neuniversitar</a:t>
            </a:r>
            <a:r>
              <a:rPr lang="en-US" dirty="0"/>
              <a:t>.</a:t>
            </a:r>
          </a:p>
          <a:p>
            <a:pPr algn="just"/>
            <a:r>
              <a:rPr lang="en-US" dirty="0" smtClean="0"/>
              <a:t>Periodic </a:t>
            </a:r>
            <a:r>
              <a:rPr lang="en-US" dirty="0" err="1"/>
              <a:t>cadrul</a:t>
            </a:r>
            <a:r>
              <a:rPr lang="en-US" dirty="0"/>
              <a:t> </a:t>
            </a:r>
            <a:r>
              <a:rPr lang="en-US" dirty="0" err="1"/>
              <a:t>este</a:t>
            </a:r>
            <a:r>
              <a:rPr lang="en-US" dirty="0"/>
              <a:t> </a:t>
            </a:r>
            <a:r>
              <a:rPr lang="en-US" dirty="0" err="1"/>
              <a:t>actualizat</a:t>
            </a:r>
            <a:r>
              <a:rPr lang="en-US" dirty="0"/>
              <a:t> </a:t>
            </a:r>
            <a:r>
              <a:rPr lang="en-US" dirty="0" err="1"/>
              <a:t>pentru</a:t>
            </a:r>
            <a:r>
              <a:rPr lang="en-US" dirty="0"/>
              <a:t> a </a:t>
            </a:r>
            <a:r>
              <a:rPr lang="en-US" dirty="0" err="1"/>
              <a:t>prinde</a:t>
            </a:r>
            <a:r>
              <a:rPr lang="en-US" dirty="0"/>
              <a:t> </a:t>
            </a:r>
            <a:r>
              <a:rPr lang="en-US" dirty="0" err="1"/>
              <a:t>mai</a:t>
            </a:r>
            <a:r>
              <a:rPr lang="en-US" dirty="0"/>
              <a:t> bine </a:t>
            </a:r>
            <a:r>
              <a:rPr lang="en-US" dirty="0" err="1"/>
              <a:t>evoluţiile</a:t>
            </a:r>
            <a:r>
              <a:rPr lang="en-US" dirty="0"/>
              <a:t> </a:t>
            </a:r>
            <a:r>
              <a:rPr lang="en-US" dirty="0" err="1"/>
              <a:t>înregistrate</a:t>
            </a:r>
            <a:r>
              <a:rPr lang="en-US" dirty="0"/>
              <a:t> de </a:t>
            </a:r>
            <a:r>
              <a:rPr lang="en-US" dirty="0" err="1"/>
              <a:t>sistemele</a:t>
            </a:r>
            <a:r>
              <a:rPr lang="en-US" dirty="0"/>
              <a:t> de </a:t>
            </a:r>
            <a:r>
              <a:rPr lang="en-US" dirty="0" err="1"/>
              <a:t>educaţie</a:t>
            </a:r>
            <a:r>
              <a:rPr lang="en-US" dirty="0"/>
              <a:t> din </a:t>
            </a:r>
            <a:r>
              <a:rPr lang="en-US" dirty="0" err="1"/>
              <a:t>întreaga</a:t>
            </a:r>
            <a:r>
              <a:rPr lang="en-US" dirty="0"/>
              <a:t> </a:t>
            </a:r>
            <a:r>
              <a:rPr lang="en-US" dirty="0" err="1" smtClean="0"/>
              <a:t>lume</a:t>
            </a:r>
            <a:r>
              <a:rPr lang="ro-RO" dirty="0" smtClean="0"/>
              <a:t>. </a:t>
            </a:r>
          </a:p>
          <a:p>
            <a:pPr lvl="1" algn="just"/>
            <a:r>
              <a:rPr lang="ro-RO" dirty="0" smtClean="0"/>
              <a:t>ISCED-F 2013 este o clasificare a domeniilor educației care acompaniază ISCED 2011. Este implementată în colectarea datelor statistice la nivel UE din 2016. ISCED 2013 conține 11 domenii largi (2 cifre), 29 domenii restrânse (3 cifre) și aproximativ 80 domenii detaliate (4 cifre).  </a:t>
            </a:r>
          </a:p>
          <a:p>
            <a:pPr lvl="2" algn="just"/>
            <a:r>
              <a:rPr lang="ro-RO" dirty="0" smtClean="0"/>
              <a:t>ISCED 2011, pe care o acompaniază ISCED 2013, este atât o </a:t>
            </a:r>
            <a:r>
              <a:rPr lang="ro-RO" dirty="0" smtClean="0">
                <a:solidFill>
                  <a:srgbClr val="FF0000"/>
                </a:solidFill>
              </a:rPr>
              <a:t>clasificare a programelor educaționale</a:t>
            </a:r>
            <a:r>
              <a:rPr lang="ro-RO" dirty="0" smtClean="0"/>
              <a:t>, cât și o clasificare </a:t>
            </a:r>
            <a:r>
              <a:rPr lang="ro-RO" dirty="0" smtClean="0">
                <a:solidFill>
                  <a:srgbClr val="FF0000"/>
                </a:solidFill>
              </a:rPr>
              <a:t>a nivelului de educație dobândit</a:t>
            </a:r>
            <a:r>
              <a:rPr lang="ro-RO" dirty="0" smtClean="0"/>
              <a:t> în termeni de </a:t>
            </a:r>
            <a:r>
              <a:rPr lang="ro-RO" dirty="0" smtClean="0">
                <a:solidFill>
                  <a:srgbClr val="FF0000"/>
                </a:solidFill>
              </a:rPr>
              <a:t>calificare</a:t>
            </a:r>
            <a:r>
              <a:rPr lang="ro-RO" dirty="0" smtClean="0"/>
              <a:t> rezultată din programele de educație formală. </a:t>
            </a:r>
            <a:r>
              <a:rPr lang="en-US" dirty="0"/>
              <a:t> </a:t>
            </a:r>
            <a:endParaRPr lang="en-US" dirty="0" smtClean="0"/>
          </a:p>
        </p:txBody>
      </p:sp>
      <p:sp>
        <p:nvSpPr>
          <p:cNvPr id="4" name="Slide Number Placeholder 3"/>
          <p:cNvSpPr>
            <a:spLocks noGrp="1"/>
          </p:cNvSpPr>
          <p:nvPr>
            <p:ph type="sldNum" sz="quarter" idx="12"/>
          </p:nvPr>
        </p:nvSpPr>
        <p:spPr/>
        <p:txBody>
          <a:bodyPr/>
          <a:lstStyle/>
          <a:p>
            <a:fld id="{9E50D555-AD09-4184-8F27-884809BFB095}" type="slidenum">
              <a:rPr lang="en-US" smtClean="0"/>
              <a:t>13</a:t>
            </a:fld>
            <a:endParaRPr lang="en-US"/>
          </a:p>
        </p:txBody>
      </p:sp>
    </p:spTree>
    <p:extLst>
      <p:ext uri="{BB962C8B-B14F-4D97-AF65-F5344CB8AC3E}">
        <p14:creationId xmlns:p14="http://schemas.microsoft.com/office/powerpoint/2010/main" val="3137306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dirty="0" smtClean="0"/>
              <a:t>EXEMPLUL 3 </a:t>
            </a:r>
            <a:r>
              <a:rPr lang="ro-RO" b="1" dirty="0"/>
              <a:t>– </a:t>
            </a:r>
            <a:r>
              <a:rPr lang="en-US" b="1" dirty="0"/>
              <a:t>International Standard Classification of </a:t>
            </a:r>
            <a:r>
              <a:rPr lang="en-US" b="1" dirty="0" smtClean="0"/>
              <a:t>Education</a:t>
            </a:r>
            <a:r>
              <a:rPr lang="ro-RO" b="1" dirty="0" smtClean="0"/>
              <a:t> (</a:t>
            </a:r>
            <a:r>
              <a:rPr lang="ro-RO" b="1" dirty="0"/>
              <a:t>ISCED) </a:t>
            </a:r>
            <a:r>
              <a:rPr lang="ro-RO" b="1" dirty="0" smtClean="0"/>
              <a:t>(cont.)</a:t>
            </a:r>
            <a:endParaRPr lang="en-US" b="1" dirty="0"/>
          </a:p>
        </p:txBody>
      </p:sp>
      <p:sp>
        <p:nvSpPr>
          <p:cNvPr id="3" name="Content Placeholder 2"/>
          <p:cNvSpPr>
            <a:spLocks noGrp="1"/>
          </p:cNvSpPr>
          <p:nvPr>
            <p:ph idx="1"/>
          </p:nvPr>
        </p:nvSpPr>
        <p:spPr>
          <a:xfrm>
            <a:off x="581192" y="1760434"/>
            <a:ext cx="11029615" cy="4823246"/>
          </a:xfrm>
        </p:spPr>
        <p:txBody>
          <a:bodyPr>
            <a:normAutofit fontScale="85000" lnSpcReduction="10000"/>
          </a:bodyPr>
          <a:lstStyle/>
          <a:p>
            <a:pPr>
              <a:buFont typeface="Wingdings" panose="05000000000000000000" pitchFamily="2" charset="2"/>
              <a:buChar char="Ø"/>
            </a:pPr>
            <a:r>
              <a:rPr lang="ro-RO" dirty="0">
                <a:solidFill>
                  <a:srgbClr val="FF0000"/>
                </a:solidFill>
              </a:rPr>
              <a:t>Domeniu larg 07 - Inginerie, </a:t>
            </a:r>
            <a:r>
              <a:rPr lang="ro-RO" dirty="0" err="1">
                <a:solidFill>
                  <a:srgbClr val="FF0000"/>
                </a:solidFill>
              </a:rPr>
              <a:t>producţie</a:t>
            </a:r>
            <a:r>
              <a:rPr lang="ro-RO" dirty="0">
                <a:solidFill>
                  <a:srgbClr val="FF0000"/>
                </a:solidFill>
              </a:rPr>
              <a:t> </a:t>
            </a:r>
            <a:r>
              <a:rPr lang="ro-RO" dirty="0" err="1">
                <a:solidFill>
                  <a:srgbClr val="FF0000"/>
                </a:solidFill>
              </a:rPr>
              <a:t>şi</a:t>
            </a:r>
            <a:r>
              <a:rPr lang="ro-RO" dirty="0">
                <a:solidFill>
                  <a:srgbClr val="FF0000"/>
                </a:solidFill>
              </a:rPr>
              <a:t> </a:t>
            </a:r>
            <a:r>
              <a:rPr lang="ro-RO" dirty="0" err="1" smtClean="0">
                <a:solidFill>
                  <a:srgbClr val="FF0000"/>
                </a:solidFill>
              </a:rPr>
              <a:t>construcţii</a:t>
            </a:r>
            <a:r>
              <a:rPr lang="ro-RO" dirty="0" smtClean="0">
                <a:solidFill>
                  <a:srgbClr val="FF0000"/>
                </a:solidFill>
              </a:rPr>
              <a:t>, </a:t>
            </a:r>
            <a:r>
              <a:rPr lang="ro-RO" dirty="0" smtClean="0">
                <a:solidFill>
                  <a:schemeClr val="tx1"/>
                </a:solidFill>
              </a:rPr>
              <a:t>care conține 6 domenii restrânse: </a:t>
            </a:r>
          </a:p>
          <a:p>
            <a:pPr lvl="1">
              <a:buFont typeface="Wingdings" panose="05000000000000000000" pitchFamily="2" charset="2"/>
              <a:buChar char="Ø"/>
            </a:pPr>
            <a:r>
              <a:rPr lang="ro-RO" dirty="0" smtClean="0"/>
              <a:t>070 </a:t>
            </a:r>
            <a:r>
              <a:rPr lang="it-IT" dirty="0" err="1" smtClean="0"/>
              <a:t>Inginerie</a:t>
            </a:r>
            <a:r>
              <a:rPr lang="it-IT" dirty="0"/>
              <a:t>, </a:t>
            </a:r>
            <a:r>
              <a:rPr lang="it-IT" dirty="0" err="1"/>
              <a:t>producţie</a:t>
            </a:r>
            <a:r>
              <a:rPr lang="it-IT" dirty="0"/>
              <a:t> </a:t>
            </a:r>
            <a:r>
              <a:rPr lang="it-IT" dirty="0" err="1"/>
              <a:t>şi</a:t>
            </a:r>
            <a:r>
              <a:rPr lang="it-IT" dirty="0"/>
              <a:t> </a:t>
            </a:r>
            <a:r>
              <a:rPr lang="it-IT" dirty="0" err="1"/>
              <a:t>construcţii</a:t>
            </a:r>
            <a:r>
              <a:rPr lang="it-IT" dirty="0"/>
              <a:t>, </a:t>
            </a:r>
            <a:r>
              <a:rPr lang="it-IT" dirty="0" err="1"/>
              <a:t>altele</a:t>
            </a:r>
            <a:r>
              <a:rPr lang="it-IT" dirty="0"/>
              <a:t> </a:t>
            </a:r>
            <a:r>
              <a:rPr lang="it-IT" dirty="0" err="1"/>
              <a:t>decât</a:t>
            </a:r>
            <a:r>
              <a:rPr lang="it-IT" dirty="0"/>
              <a:t> </a:t>
            </a:r>
            <a:r>
              <a:rPr lang="it-IT" dirty="0" err="1"/>
              <a:t>cele</a:t>
            </a:r>
            <a:r>
              <a:rPr lang="it-IT" dirty="0"/>
              <a:t> </a:t>
            </a:r>
            <a:r>
              <a:rPr lang="it-IT" dirty="0" err="1"/>
              <a:t>detaliate</a:t>
            </a:r>
            <a:r>
              <a:rPr lang="it-IT" dirty="0"/>
              <a:t> la </a:t>
            </a:r>
            <a:r>
              <a:rPr lang="it-IT" dirty="0" err="1"/>
              <a:t>grupele</a:t>
            </a:r>
            <a:r>
              <a:rPr lang="it-IT" dirty="0"/>
              <a:t> 07x</a:t>
            </a:r>
            <a:endParaRPr lang="ro-RO" dirty="0" smtClean="0"/>
          </a:p>
          <a:p>
            <a:pPr lvl="1">
              <a:buFont typeface="Wingdings" panose="05000000000000000000" pitchFamily="2" charset="2"/>
              <a:buChar char="Ø"/>
            </a:pPr>
            <a:r>
              <a:rPr lang="ro-RO" dirty="0" smtClean="0">
                <a:solidFill>
                  <a:srgbClr val="FF0000"/>
                </a:solidFill>
              </a:rPr>
              <a:t>071Inginerie </a:t>
            </a:r>
            <a:r>
              <a:rPr lang="ro-RO" dirty="0" err="1">
                <a:solidFill>
                  <a:srgbClr val="FF0000"/>
                </a:solidFill>
              </a:rPr>
              <a:t>şi</a:t>
            </a:r>
            <a:r>
              <a:rPr lang="ro-RO" dirty="0">
                <a:solidFill>
                  <a:srgbClr val="FF0000"/>
                </a:solidFill>
              </a:rPr>
              <a:t> meserii </a:t>
            </a:r>
            <a:r>
              <a:rPr lang="ro-RO" dirty="0" err="1">
                <a:solidFill>
                  <a:srgbClr val="FF0000"/>
                </a:solidFill>
              </a:rPr>
              <a:t>inginereşti</a:t>
            </a:r>
            <a:r>
              <a:rPr lang="ro-RO" dirty="0">
                <a:solidFill>
                  <a:srgbClr val="FF0000"/>
                </a:solidFill>
              </a:rPr>
              <a:t> </a:t>
            </a:r>
            <a:r>
              <a:rPr lang="ro-RO" dirty="0" smtClean="0">
                <a:solidFill>
                  <a:srgbClr val="FF0000"/>
                </a:solidFill>
              </a:rPr>
              <a:t>, </a:t>
            </a:r>
            <a:r>
              <a:rPr lang="ro-RO" dirty="0" smtClean="0">
                <a:solidFill>
                  <a:schemeClr val="tx1"/>
                </a:solidFill>
              </a:rPr>
              <a:t>care conține 8 domenii detaliate: </a:t>
            </a:r>
          </a:p>
          <a:p>
            <a:pPr lvl="2">
              <a:buFont typeface="Wingdings" panose="05000000000000000000" pitchFamily="2" charset="2"/>
              <a:buChar char="Ø"/>
            </a:pPr>
            <a:r>
              <a:rPr lang="ro-RO" dirty="0" smtClean="0"/>
              <a:t>0710 </a:t>
            </a:r>
            <a:r>
              <a:rPr lang="it-IT" dirty="0" err="1" smtClean="0"/>
              <a:t>Inginerie</a:t>
            </a:r>
            <a:r>
              <a:rPr lang="it-IT" dirty="0" smtClean="0"/>
              <a:t> </a:t>
            </a:r>
            <a:r>
              <a:rPr lang="it-IT" dirty="0" err="1"/>
              <a:t>şi</a:t>
            </a:r>
            <a:r>
              <a:rPr lang="it-IT" dirty="0"/>
              <a:t> </a:t>
            </a:r>
            <a:r>
              <a:rPr lang="it-IT" dirty="0" err="1"/>
              <a:t>meserii</a:t>
            </a:r>
            <a:r>
              <a:rPr lang="it-IT" dirty="0"/>
              <a:t> </a:t>
            </a:r>
            <a:r>
              <a:rPr lang="it-IT" dirty="0" err="1"/>
              <a:t>inginereşti</a:t>
            </a:r>
            <a:r>
              <a:rPr lang="it-IT" dirty="0"/>
              <a:t>, alte discipline </a:t>
            </a:r>
            <a:r>
              <a:rPr lang="it-IT" dirty="0" err="1"/>
              <a:t>decât</a:t>
            </a:r>
            <a:r>
              <a:rPr lang="it-IT" dirty="0"/>
              <a:t> </a:t>
            </a:r>
            <a:r>
              <a:rPr lang="it-IT" dirty="0" err="1"/>
              <a:t>cele</a:t>
            </a:r>
            <a:r>
              <a:rPr lang="it-IT" dirty="0"/>
              <a:t> </a:t>
            </a:r>
            <a:r>
              <a:rPr lang="it-IT" dirty="0" err="1"/>
              <a:t>detaliate</a:t>
            </a:r>
            <a:r>
              <a:rPr lang="it-IT" dirty="0"/>
              <a:t> la </a:t>
            </a:r>
            <a:r>
              <a:rPr lang="it-IT" dirty="0" err="1"/>
              <a:t>grupele</a:t>
            </a:r>
            <a:r>
              <a:rPr lang="it-IT" dirty="0"/>
              <a:t> </a:t>
            </a:r>
            <a:r>
              <a:rPr lang="it-IT" dirty="0" smtClean="0"/>
              <a:t>071x</a:t>
            </a:r>
            <a:endParaRPr lang="ro-RO" dirty="0" smtClean="0"/>
          </a:p>
          <a:p>
            <a:pPr lvl="2">
              <a:buFont typeface="Wingdings" panose="05000000000000000000" pitchFamily="2" charset="2"/>
              <a:buChar char="Ø"/>
            </a:pPr>
            <a:r>
              <a:rPr lang="ro-RO" dirty="0" smtClean="0"/>
              <a:t>0711 Inginerie </a:t>
            </a:r>
            <a:r>
              <a:rPr lang="ro-RO" dirty="0" err="1"/>
              <a:t>şi</a:t>
            </a:r>
            <a:r>
              <a:rPr lang="ro-RO" dirty="0"/>
              <a:t> procese </a:t>
            </a:r>
            <a:r>
              <a:rPr lang="ro-RO" dirty="0" smtClean="0"/>
              <a:t>chimice</a:t>
            </a:r>
          </a:p>
          <a:p>
            <a:pPr lvl="2">
              <a:buFont typeface="Wingdings" panose="05000000000000000000" pitchFamily="2" charset="2"/>
              <a:buChar char="Ø"/>
            </a:pPr>
            <a:r>
              <a:rPr lang="ro-RO" dirty="0" smtClean="0"/>
              <a:t>0712 Tehnologii </a:t>
            </a:r>
            <a:r>
              <a:rPr lang="ro-RO" dirty="0"/>
              <a:t>de </a:t>
            </a:r>
            <a:r>
              <a:rPr lang="ro-RO" dirty="0" err="1"/>
              <a:t>protecţia</a:t>
            </a:r>
            <a:r>
              <a:rPr lang="ro-RO" dirty="0"/>
              <a:t> mediului </a:t>
            </a:r>
            <a:r>
              <a:rPr lang="ro-RO" dirty="0" smtClean="0"/>
              <a:t>înconjurător</a:t>
            </a:r>
          </a:p>
          <a:p>
            <a:pPr lvl="2">
              <a:buFont typeface="Wingdings" panose="05000000000000000000" pitchFamily="2" charset="2"/>
              <a:buChar char="Ø"/>
            </a:pPr>
            <a:r>
              <a:rPr lang="ro-RO" dirty="0" smtClean="0"/>
              <a:t>0713 Electricitate </a:t>
            </a:r>
            <a:r>
              <a:rPr lang="ro-RO" dirty="0" err="1"/>
              <a:t>şi</a:t>
            </a:r>
            <a:r>
              <a:rPr lang="ro-RO" dirty="0"/>
              <a:t> </a:t>
            </a:r>
            <a:r>
              <a:rPr lang="ro-RO" dirty="0" smtClean="0"/>
              <a:t>energie</a:t>
            </a:r>
          </a:p>
          <a:p>
            <a:pPr lvl="2">
              <a:buFont typeface="Wingdings" panose="05000000000000000000" pitchFamily="2" charset="2"/>
              <a:buChar char="Ø"/>
            </a:pPr>
            <a:r>
              <a:rPr lang="ro-RO" dirty="0"/>
              <a:t>0714 Electronică </a:t>
            </a:r>
            <a:r>
              <a:rPr lang="ro-RO" dirty="0" err="1"/>
              <a:t>şi</a:t>
            </a:r>
            <a:r>
              <a:rPr lang="ro-RO" dirty="0"/>
              <a:t> </a:t>
            </a:r>
            <a:r>
              <a:rPr lang="ro-RO" dirty="0" smtClean="0"/>
              <a:t>automatizare</a:t>
            </a:r>
          </a:p>
          <a:p>
            <a:pPr lvl="2">
              <a:buFont typeface="Wingdings" panose="05000000000000000000" pitchFamily="2" charset="2"/>
              <a:buChar char="Ø"/>
            </a:pPr>
            <a:r>
              <a:rPr lang="ro-RO" dirty="0"/>
              <a:t>0715 Mecanică </a:t>
            </a:r>
            <a:r>
              <a:rPr lang="ro-RO" dirty="0" err="1"/>
              <a:t>şi</a:t>
            </a:r>
            <a:r>
              <a:rPr lang="ro-RO" dirty="0"/>
              <a:t> meserii din domeniul </a:t>
            </a:r>
            <a:r>
              <a:rPr lang="ro-RO" dirty="0" smtClean="0"/>
              <a:t>metalurgiei</a:t>
            </a:r>
          </a:p>
          <a:p>
            <a:pPr lvl="2">
              <a:buFont typeface="Wingdings" panose="05000000000000000000" pitchFamily="2" charset="2"/>
              <a:buChar char="Ø"/>
            </a:pPr>
            <a:r>
              <a:rPr lang="ro-RO" dirty="0" smtClean="0"/>
              <a:t>0716 Autovehicule</a:t>
            </a:r>
            <a:r>
              <a:rPr lang="ro-RO" dirty="0"/>
              <a:t>, nave </a:t>
            </a:r>
            <a:r>
              <a:rPr lang="ro-RO" dirty="0" err="1"/>
              <a:t>şi</a:t>
            </a:r>
            <a:r>
              <a:rPr lang="ro-RO" dirty="0"/>
              <a:t> </a:t>
            </a:r>
            <a:r>
              <a:rPr lang="ro-RO" dirty="0" smtClean="0"/>
              <a:t>aeronave</a:t>
            </a:r>
          </a:p>
          <a:p>
            <a:pPr lvl="2">
              <a:buFont typeface="Wingdings" panose="05000000000000000000" pitchFamily="2" charset="2"/>
              <a:buChar char="Ø"/>
            </a:pPr>
            <a:r>
              <a:rPr lang="ro-RO" dirty="0" smtClean="0"/>
              <a:t>0719 Inginerie </a:t>
            </a:r>
            <a:r>
              <a:rPr lang="ro-RO" dirty="0"/>
              <a:t>şi meserii inginereşti neclasificate în altă </a:t>
            </a:r>
            <a:r>
              <a:rPr lang="ro-RO" dirty="0" smtClean="0"/>
              <a:t>parte</a:t>
            </a:r>
            <a:endParaRPr lang="ro-RO" dirty="0"/>
          </a:p>
          <a:p>
            <a:pPr lvl="1">
              <a:buFont typeface="Wingdings" panose="05000000000000000000" pitchFamily="2" charset="2"/>
              <a:buChar char="Ø"/>
            </a:pPr>
            <a:r>
              <a:rPr lang="ro-RO" dirty="0" smtClean="0"/>
              <a:t>072 Prelucrare </a:t>
            </a:r>
            <a:r>
              <a:rPr lang="ro-RO" dirty="0" err="1"/>
              <a:t>şi</a:t>
            </a:r>
            <a:r>
              <a:rPr lang="ro-RO" dirty="0"/>
              <a:t> industrie prelucrătoare</a:t>
            </a:r>
          </a:p>
          <a:p>
            <a:pPr lvl="1">
              <a:buFont typeface="Wingdings" panose="05000000000000000000" pitchFamily="2" charset="2"/>
              <a:buChar char="Ø"/>
            </a:pPr>
            <a:r>
              <a:rPr lang="ro-RO" dirty="0" smtClean="0"/>
              <a:t>073 </a:t>
            </a:r>
            <a:r>
              <a:rPr lang="en-US" dirty="0" err="1" smtClean="0"/>
              <a:t>Arhitectură</a:t>
            </a:r>
            <a:r>
              <a:rPr lang="en-US" dirty="0" smtClean="0"/>
              <a:t> </a:t>
            </a:r>
            <a:r>
              <a:rPr lang="en-US" dirty="0" err="1"/>
              <a:t>şi</a:t>
            </a:r>
            <a:r>
              <a:rPr lang="en-US" dirty="0"/>
              <a:t> </a:t>
            </a:r>
            <a:r>
              <a:rPr lang="en-US" dirty="0" err="1" smtClean="0"/>
              <a:t>construcţii</a:t>
            </a:r>
            <a:endParaRPr lang="ro-RO" dirty="0" smtClean="0"/>
          </a:p>
          <a:p>
            <a:pPr lvl="1">
              <a:buFont typeface="Wingdings" panose="05000000000000000000" pitchFamily="2" charset="2"/>
              <a:buChar char="Ø"/>
            </a:pPr>
            <a:r>
              <a:rPr lang="ro-RO" dirty="0" smtClean="0"/>
              <a:t>078 </a:t>
            </a:r>
            <a:r>
              <a:rPr lang="it-IT" dirty="0" err="1" smtClean="0"/>
              <a:t>Programe</a:t>
            </a:r>
            <a:r>
              <a:rPr lang="it-IT" dirty="0" smtClean="0"/>
              <a:t> </a:t>
            </a:r>
            <a:r>
              <a:rPr lang="it-IT" dirty="0" err="1"/>
              <a:t>şi</a:t>
            </a:r>
            <a:r>
              <a:rPr lang="it-IT" dirty="0"/>
              <a:t> </a:t>
            </a:r>
            <a:r>
              <a:rPr lang="it-IT" dirty="0" err="1"/>
              <a:t>calificări</a:t>
            </a:r>
            <a:r>
              <a:rPr lang="it-IT" dirty="0"/>
              <a:t> interdisciplinare, care </a:t>
            </a:r>
            <a:r>
              <a:rPr lang="it-IT" dirty="0" err="1"/>
              <a:t>implică</a:t>
            </a:r>
            <a:r>
              <a:rPr lang="it-IT" dirty="0"/>
              <a:t> </a:t>
            </a:r>
            <a:r>
              <a:rPr lang="it-IT" dirty="0" err="1"/>
              <a:t>ingineria</a:t>
            </a:r>
            <a:r>
              <a:rPr lang="it-IT" dirty="0"/>
              <a:t>, </a:t>
            </a:r>
            <a:r>
              <a:rPr lang="it-IT" dirty="0" err="1"/>
              <a:t>producţia</a:t>
            </a:r>
            <a:r>
              <a:rPr lang="it-IT" dirty="0"/>
              <a:t> </a:t>
            </a:r>
            <a:r>
              <a:rPr lang="it-IT" dirty="0" err="1"/>
              <a:t>şi</a:t>
            </a:r>
            <a:r>
              <a:rPr lang="it-IT" dirty="0"/>
              <a:t> </a:t>
            </a:r>
            <a:r>
              <a:rPr lang="it-IT" dirty="0" err="1"/>
              <a:t>construcţiile</a:t>
            </a:r>
            <a:r>
              <a:rPr lang="it-IT" dirty="0"/>
              <a:t> </a:t>
            </a:r>
            <a:endParaRPr lang="ro-RO" dirty="0" smtClean="0"/>
          </a:p>
          <a:p>
            <a:pPr lvl="1">
              <a:buFont typeface="Wingdings" panose="05000000000000000000" pitchFamily="2" charset="2"/>
              <a:buChar char="Ø"/>
            </a:pPr>
            <a:r>
              <a:rPr lang="ro-RO" dirty="0" smtClean="0"/>
              <a:t>079 </a:t>
            </a:r>
            <a:r>
              <a:rPr lang="en-US" dirty="0" err="1" smtClean="0"/>
              <a:t>Inginerie</a:t>
            </a:r>
            <a:r>
              <a:rPr lang="en-US" dirty="0"/>
              <a:t>, </a:t>
            </a:r>
            <a:r>
              <a:rPr lang="en-US" dirty="0" err="1"/>
              <a:t>producţie</a:t>
            </a:r>
            <a:r>
              <a:rPr lang="en-US" dirty="0"/>
              <a:t> </a:t>
            </a:r>
            <a:r>
              <a:rPr lang="en-US" dirty="0" err="1"/>
              <a:t>şi</a:t>
            </a:r>
            <a:r>
              <a:rPr lang="en-US" dirty="0"/>
              <a:t> </a:t>
            </a:r>
            <a:r>
              <a:rPr lang="en-US" dirty="0" err="1"/>
              <a:t>construcţii</a:t>
            </a:r>
            <a:r>
              <a:rPr lang="en-US" dirty="0"/>
              <a:t> </a:t>
            </a:r>
            <a:r>
              <a:rPr lang="en-US" dirty="0" err="1"/>
              <a:t>neclasificate</a:t>
            </a:r>
            <a:r>
              <a:rPr lang="en-US" dirty="0"/>
              <a:t> </a:t>
            </a:r>
            <a:r>
              <a:rPr lang="en-US" dirty="0" err="1"/>
              <a:t>în</a:t>
            </a:r>
            <a:r>
              <a:rPr lang="en-US" dirty="0"/>
              <a:t> </a:t>
            </a:r>
            <a:r>
              <a:rPr lang="en-US" dirty="0" err="1"/>
              <a:t>altă</a:t>
            </a:r>
            <a:r>
              <a:rPr lang="en-US" dirty="0"/>
              <a:t> </a:t>
            </a:r>
            <a:r>
              <a:rPr lang="en-US" dirty="0" smtClean="0"/>
              <a:t>parte</a:t>
            </a:r>
          </a:p>
          <a:p>
            <a:pPr lvl="1">
              <a:buFont typeface="Wingdings" panose="05000000000000000000" pitchFamily="2" charset="2"/>
              <a:buChar char="Ø"/>
            </a:pPr>
            <a:r>
              <a:rPr lang="en-US" dirty="0" err="1" smtClean="0"/>
              <a:t>Celula</a:t>
            </a:r>
            <a:r>
              <a:rPr lang="en-US" dirty="0" smtClean="0"/>
              <a:t> de </a:t>
            </a:r>
            <a:r>
              <a:rPr lang="en-US" dirty="0" err="1" smtClean="0"/>
              <a:t>baza</a:t>
            </a:r>
            <a:r>
              <a:rPr lang="en-US" dirty="0" smtClean="0"/>
              <a:t> </a:t>
            </a:r>
            <a:r>
              <a:rPr lang="en-US" dirty="0" err="1" smtClean="0"/>
              <a:t>este</a:t>
            </a:r>
            <a:r>
              <a:rPr lang="en-US" dirty="0" smtClean="0"/>
              <a:t> </a:t>
            </a:r>
            <a:r>
              <a:rPr lang="en-US" dirty="0" err="1" smtClean="0"/>
              <a:t>specializarea</a:t>
            </a:r>
            <a:r>
              <a:rPr lang="en-US" dirty="0" smtClean="0"/>
              <a:t> </a:t>
            </a: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14</a:t>
            </a:fld>
            <a:endParaRPr lang="en-US"/>
          </a:p>
        </p:txBody>
      </p:sp>
    </p:spTree>
    <p:extLst>
      <p:ext uri="{BB962C8B-B14F-4D97-AF65-F5344CB8AC3E}">
        <p14:creationId xmlns:p14="http://schemas.microsoft.com/office/powerpoint/2010/main" val="240436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Clasificările/ taxonomiile sprijină:</a:t>
            </a:r>
            <a:endParaRPr lang="en-US" b="1" dirty="0"/>
          </a:p>
        </p:txBody>
      </p:sp>
      <p:sp>
        <p:nvSpPr>
          <p:cNvPr id="3" name="Content Placeholder 2"/>
          <p:cNvSpPr>
            <a:spLocks noGrp="1"/>
          </p:cNvSpPr>
          <p:nvPr>
            <p:ph idx="1"/>
          </p:nvPr>
        </p:nvSpPr>
        <p:spPr>
          <a:xfrm>
            <a:off x="487110" y="1825625"/>
            <a:ext cx="11143716" cy="4351338"/>
          </a:xfrm>
        </p:spPr>
        <p:txBody>
          <a:bodyPr>
            <a:normAutofit/>
          </a:bodyPr>
          <a:lstStyle/>
          <a:p>
            <a:r>
              <a:rPr lang="ro-RO" dirty="0" smtClean="0"/>
              <a:t>ISCO – nivele de abilități </a:t>
            </a:r>
            <a:endParaRPr lang="en-US" dirty="0"/>
          </a:p>
          <a:p>
            <a:r>
              <a:rPr lang="en-US" dirty="0" err="1" smtClean="0"/>
              <a:t>Nivelele</a:t>
            </a:r>
            <a:r>
              <a:rPr lang="en-US" dirty="0" smtClean="0"/>
              <a:t> de </a:t>
            </a:r>
            <a:r>
              <a:rPr lang="ro-RO" dirty="0" smtClean="0"/>
              <a:t> calificare ISCED – CNC</a:t>
            </a:r>
          </a:p>
          <a:p>
            <a:r>
              <a:rPr lang="ro-RO" dirty="0" smtClean="0"/>
              <a:t>Corelare ISCO – abilități/ competențe (skills) – niveluri de calificare – sarcini</a:t>
            </a:r>
            <a:r>
              <a:rPr lang="en-US" dirty="0" smtClean="0"/>
              <a:t>,</a:t>
            </a:r>
            <a:r>
              <a:rPr lang="ro-RO" dirty="0" smtClean="0"/>
              <a:t> </a:t>
            </a:r>
            <a:r>
              <a:rPr lang="en-US" dirty="0" err="1" smtClean="0"/>
              <a:t>atribu</a:t>
            </a:r>
            <a:r>
              <a:rPr lang="ro-RO" dirty="0" smtClean="0"/>
              <a:t>ți</a:t>
            </a:r>
            <a:r>
              <a:rPr lang="en-US" dirty="0" err="1" smtClean="0"/>
              <a:t>i</a:t>
            </a:r>
            <a:r>
              <a:rPr lang="en-US" dirty="0" smtClean="0"/>
              <a:t> </a:t>
            </a:r>
            <a:r>
              <a:rPr lang="en-US" dirty="0" smtClean="0"/>
              <a:t>ale </a:t>
            </a:r>
            <a:r>
              <a:rPr lang="en-US" dirty="0" err="1" smtClean="0"/>
              <a:t>locului</a:t>
            </a:r>
            <a:r>
              <a:rPr lang="en-US" dirty="0" smtClean="0"/>
              <a:t> de </a:t>
            </a:r>
            <a:r>
              <a:rPr lang="en-US" dirty="0" err="1" smtClean="0"/>
              <a:t>munc</a:t>
            </a:r>
            <a:r>
              <a:rPr lang="ro-RO" dirty="0" smtClean="0"/>
              <a:t>ă</a:t>
            </a:r>
            <a:r>
              <a:rPr lang="en-US" dirty="0" smtClean="0"/>
              <a:t> </a:t>
            </a:r>
            <a:r>
              <a:rPr lang="en-US" dirty="0" smtClean="0"/>
              <a:t>care </a:t>
            </a:r>
            <a:r>
              <a:rPr lang="ro-RO" dirty="0"/>
              <a:t>î</a:t>
            </a:r>
            <a:r>
              <a:rPr lang="en-US" dirty="0" err="1" smtClean="0"/>
              <a:t>nseamn</a:t>
            </a:r>
            <a:r>
              <a:rPr lang="ro-RO" dirty="0" smtClean="0"/>
              <a:t>ă</a:t>
            </a:r>
            <a:r>
              <a:rPr lang="en-US" dirty="0" smtClean="0"/>
              <a:t> </a:t>
            </a:r>
            <a:r>
              <a:rPr lang="en-US" dirty="0" err="1" smtClean="0"/>
              <a:t>competen</a:t>
            </a:r>
            <a:r>
              <a:rPr lang="ro-RO" dirty="0" smtClean="0"/>
              <a:t>ț</a:t>
            </a:r>
            <a:r>
              <a:rPr lang="en-US" dirty="0" smtClean="0"/>
              <a:t>e </a:t>
            </a:r>
            <a:r>
              <a:rPr lang="en-US" dirty="0" smtClean="0"/>
              <a:t>,</a:t>
            </a:r>
            <a:endParaRPr lang="ro-RO" dirty="0" smtClean="0"/>
          </a:p>
          <a:p>
            <a:r>
              <a:rPr lang="ro-RO" dirty="0" smtClean="0"/>
              <a:t>Competența: cunoștințe, abilități/ deprinderi, atitudine, responsabilitate</a:t>
            </a:r>
            <a:r>
              <a:rPr lang="en-US" dirty="0" smtClean="0"/>
              <a:t>,</a:t>
            </a:r>
          </a:p>
          <a:p>
            <a:r>
              <a:rPr lang="en-US" dirty="0" err="1" smtClean="0"/>
              <a:t>Competen</a:t>
            </a:r>
            <a:r>
              <a:rPr lang="ro-RO" dirty="0" smtClean="0"/>
              <a:t>ț</a:t>
            </a:r>
            <a:r>
              <a:rPr lang="en-US" dirty="0" err="1" smtClean="0"/>
              <a:t>elor</a:t>
            </a:r>
            <a:r>
              <a:rPr lang="en-US" dirty="0" smtClean="0"/>
              <a:t> </a:t>
            </a:r>
            <a:r>
              <a:rPr lang="en-US" dirty="0" smtClean="0"/>
              <a:t>le </a:t>
            </a:r>
            <a:r>
              <a:rPr lang="en-US" dirty="0" err="1" smtClean="0"/>
              <a:t>corespund</a:t>
            </a:r>
            <a:r>
              <a:rPr lang="en-US" dirty="0" smtClean="0"/>
              <a:t> </a:t>
            </a:r>
            <a:r>
              <a:rPr lang="ro-RO" dirty="0" smtClean="0"/>
              <a:t>î</a:t>
            </a:r>
            <a:r>
              <a:rPr lang="en-US" dirty="0" smtClean="0"/>
              <a:t>n </a:t>
            </a:r>
            <a:r>
              <a:rPr lang="en-US" dirty="0" err="1" smtClean="0"/>
              <a:t>educa</a:t>
            </a:r>
            <a:r>
              <a:rPr lang="ro-RO" dirty="0" smtClean="0"/>
              <a:t>ț</a:t>
            </a:r>
            <a:r>
              <a:rPr lang="en-US" dirty="0" err="1" smtClean="0"/>
              <a:t>ie</a:t>
            </a:r>
            <a:r>
              <a:rPr lang="en-US" dirty="0" smtClean="0"/>
              <a:t> </a:t>
            </a:r>
            <a:r>
              <a:rPr lang="en-US" dirty="0" err="1" smtClean="0"/>
              <a:t>rezultatele</a:t>
            </a:r>
            <a:r>
              <a:rPr lang="en-US" dirty="0" smtClean="0"/>
              <a:t> </a:t>
            </a:r>
            <a:r>
              <a:rPr lang="ro-RO" dirty="0"/>
              <a:t>î</a:t>
            </a:r>
            <a:r>
              <a:rPr lang="en-US" dirty="0" err="1" smtClean="0"/>
              <a:t>nv</a:t>
            </a:r>
            <a:r>
              <a:rPr lang="ro-RO" dirty="0" err="1" smtClean="0"/>
              <a:t>ăță</a:t>
            </a:r>
            <a:r>
              <a:rPr lang="en-US" dirty="0" smtClean="0"/>
              <a:t>r</a:t>
            </a:r>
            <a:r>
              <a:rPr lang="ro-RO" dirty="0" smtClean="0"/>
              <a:t>i</a:t>
            </a:r>
            <a:r>
              <a:rPr lang="en-US" dirty="0" err="1" smtClean="0"/>
              <a:t>i</a:t>
            </a:r>
            <a:r>
              <a:rPr lang="en-US" dirty="0" smtClean="0"/>
              <a:t>,</a:t>
            </a:r>
            <a:endParaRPr lang="ro-RO" dirty="0" smtClean="0"/>
          </a:p>
          <a:p>
            <a:r>
              <a:rPr lang="ro-RO" dirty="0" smtClean="0"/>
              <a:t>Dobândirea lor       absolvirea de programe</a:t>
            </a:r>
            <a:r>
              <a:rPr lang="en-US" dirty="0" smtClean="0"/>
              <a:t> de </a:t>
            </a:r>
            <a:r>
              <a:rPr lang="en-US" dirty="0" err="1" smtClean="0"/>
              <a:t>educa</a:t>
            </a:r>
            <a:r>
              <a:rPr lang="ro-RO" dirty="0" smtClean="0"/>
              <a:t>ț</a:t>
            </a:r>
            <a:r>
              <a:rPr lang="en-US" dirty="0" err="1" smtClean="0"/>
              <a:t>ie</a:t>
            </a:r>
            <a:r>
              <a:rPr lang="en-US" dirty="0" smtClean="0"/>
              <a:t> </a:t>
            </a:r>
            <a:r>
              <a:rPr lang="ro-RO" dirty="0" err="1"/>
              <a:t>ș</a:t>
            </a:r>
            <a:r>
              <a:rPr lang="en-US" dirty="0" err="1" smtClean="0"/>
              <a:t>i</a:t>
            </a:r>
            <a:r>
              <a:rPr lang="en-US" dirty="0" smtClean="0"/>
              <a:t> </a:t>
            </a:r>
            <a:r>
              <a:rPr lang="en-US" dirty="0" err="1" smtClean="0"/>
              <a:t>formare</a:t>
            </a:r>
            <a:r>
              <a:rPr lang="en-US" dirty="0" smtClean="0"/>
              <a:t> ,</a:t>
            </a:r>
          </a:p>
          <a:p>
            <a:r>
              <a:rPr lang="en-US" dirty="0" err="1"/>
              <a:t>Organizarea</a:t>
            </a:r>
            <a:r>
              <a:rPr lang="en-US" dirty="0"/>
              <a:t> </a:t>
            </a:r>
            <a:r>
              <a:rPr lang="en-US" dirty="0" err="1"/>
              <a:t>sistemului</a:t>
            </a:r>
            <a:r>
              <a:rPr lang="en-US" dirty="0"/>
              <a:t> de </a:t>
            </a:r>
            <a:r>
              <a:rPr lang="en-US" dirty="0" err="1" smtClean="0"/>
              <a:t>educa</a:t>
            </a:r>
            <a:r>
              <a:rPr lang="ro-RO" dirty="0" smtClean="0"/>
              <a:t>ț</a:t>
            </a:r>
            <a:r>
              <a:rPr lang="en-US" dirty="0" err="1" smtClean="0"/>
              <a:t>ie</a:t>
            </a:r>
            <a:r>
              <a:rPr lang="en-US" dirty="0" smtClean="0"/>
              <a:t> </a:t>
            </a:r>
            <a:r>
              <a:rPr lang="en-US" dirty="0" err="1"/>
              <a:t>trebuie</a:t>
            </a:r>
            <a:r>
              <a:rPr lang="en-US" dirty="0"/>
              <a:t> </a:t>
            </a:r>
            <a:r>
              <a:rPr lang="en-US" dirty="0" smtClean="0"/>
              <a:t>s</a:t>
            </a:r>
            <a:r>
              <a:rPr lang="ro-RO" dirty="0" smtClean="0"/>
              <a:t>ă</a:t>
            </a:r>
            <a:r>
              <a:rPr lang="en-US" dirty="0" smtClean="0"/>
              <a:t> </a:t>
            </a:r>
            <a:r>
              <a:rPr lang="en-US" dirty="0" err="1"/>
              <a:t>urmeze</a:t>
            </a:r>
            <a:r>
              <a:rPr lang="en-US" dirty="0"/>
              <a:t> un model </a:t>
            </a:r>
            <a:r>
              <a:rPr lang="en-US" dirty="0" err="1" smtClean="0"/>
              <a:t>taxono</a:t>
            </a:r>
            <a:r>
              <a:rPr lang="ro-RO" dirty="0" smtClean="0"/>
              <a:t>m</a:t>
            </a:r>
            <a:r>
              <a:rPr lang="en-US" dirty="0" err="1" smtClean="0"/>
              <a:t>ic</a:t>
            </a:r>
            <a:r>
              <a:rPr lang="ro-RO" dirty="0" smtClean="0"/>
              <a:t>.</a:t>
            </a:r>
            <a:endParaRPr lang="ro-RO" dirty="0" smtClean="0"/>
          </a:p>
          <a:p>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15</a:t>
            </a:fld>
            <a:endParaRPr lang="en-US"/>
          </a:p>
        </p:txBody>
      </p:sp>
      <p:sp>
        <p:nvSpPr>
          <p:cNvPr id="4" name="Right Arrow 3"/>
          <p:cNvSpPr/>
          <p:nvPr/>
        </p:nvSpPr>
        <p:spPr>
          <a:xfrm>
            <a:off x="3076098" y="4850860"/>
            <a:ext cx="383178" cy="3570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2387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75520" y="281992"/>
            <a:ext cx="8495759" cy="4400822"/>
            <a:chOff x="1524000" y="0"/>
            <a:chExt cx="9144000" cy="4509120"/>
          </a:xfrm>
        </p:grpSpPr>
        <p:sp>
          <p:nvSpPr>
            <p:cNvPr id="81" name="Rectangle 80"/>
            <p:cNvSpPr/>
            <p:nvPr/>
          </p:nvSpPr>
          <p:spPr>
            <a:xfrm>
              <a:off x="1524000" y="0"/>
              <a:ext cx="3059832" cy="4509120"/>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o-RO"/>
            </a:p>
          </p:txBody>
        </p:sp>
        <p:sp>
          <p:nvSpPr>
            <p:cNvPr id="82" name="Oval 81"/>
            <p:cNvSpPr/>
            <p:nvPr/>
          </p:nvSpPr>
          <p:spPr>
            <a:xfrm>
              <a:off x="2639616" y="404664"/>
              <a:ext cx="320036" cy="304822"/>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3" name="Oval 82"/>
            <p:cNvSpPr/>
            <p:nvPr/>
          </p:nvSpPr>
          <p:spPr>
            <a:xfrm>
              <a:off x="2639616" y="1025352"/>
              <a:ext cx="320036" cy="320036"/>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4" name="Oval 83"/>
            <p:cNvSpPr/>
            <p:nvPr/>
          </p:nvSpPr>
          <p:spPr>
            <a:xfrm>
              <a:off x="3287688" y="1844824"/>
              <a:ext cx="360040" cy="36004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5" name="Oval 84"/>
            <p:cNvSpPr/>
            <p:nvPr/>
          </p:nvSpPr>
          <p:spPr>
            <a:xfrm>
              <a:off x="3143672" y="2465512"/>
              <a:ext cx="360040" cy="36004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6" name="Oval 85"/>
            <p:cNvSpPr/>
            <p:nvPr/>
          </p:nvSpPr>
          <p:spPr>
            <a:xfrm>
              <a:off x="2207568" y="1817440"/>
              <a:ext cx="360040" cy="36004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7" name="Oval 86"/>
            <p:cNvSpPr/>
            <p:nvPr/>
          </p:nvSpPr>
          <p:spPr>
            <a:xfrm>
              <a:off x="1703512" y="2465512"/>
              <a:ext cx="360040" cy="36004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8" name="Oval 87"/>
            <p:cNvSpPr/>
            <p:nvPr/>
          </p:nvSpPr>
          <p:spPr>
            <a:xfrm>
              <a:off x="3719736" y="2465512"/>
              <a:ext cx="360040" cy="36004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9" name="Oval 88"/>
            <p:cNvSpPr/>
            <p:nvPr/>
          </p:nvSpPr>
          <p:spPr>
            <a:xfrm>
              <a:off x="2423592" y="2465512"/>
              <a:ext cx="360040" cy="36004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90" name="Straight Connector 89"/>
            <p:cNvCxnSpPr>
              <a:stCxn id="83" idx="4"/>
              <a:endCxn id="86" idx="7"/>
            </p:cNvCxnSpPr>
            <p:nvPr/>
          </p:nvCxnSpPr>
          <p:spPr>
            <a:xfrm flipH="1">
              <a:off x="2514882" y="1345389"/>
              <a:ext cx="284753" cy="524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3" idx="4"/>
              <a:endCxn id="84" idx="0"/>
            </p:cNvCxnSpPr>
            <p:nvPr/>
          </p:nvCxnSpPr>
          <p:spPr>
            <a:xfrm>
              <a:off x="2799634" y="1345388"/>
              <a:ext cx="668074" cy="4994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86" idx="3"/>
            </p:cNvCxnSpPr>
            <p:nvPr/>
          </p:nvCxnSpPr>
          <p:spPr>
            <a:xfrm flipH="1">
              <a:off x="1919537" y="2124754"/>
              <a:ext cx="340759" cy="3407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86" idx="4"/>
            </p:cNvCxnSpPr>
            <p:nvPr/>
          </p:nvCxnSpPr>
          <p:spPr>
            <a:xfrm>
              <a:off x="2387588" y="2177480"/>
              <a:ext cx="144016" cy="2880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84" idx="4"/>
              <a:endCxn id="85" idx="0"/>
            </p:cNvCxnSpPr>
            <p:nvPr/>
          </p:nvCxnSpPr>
          <p:spPr>
            <a:xfrm flipH="1">
              <a:off x="3323692" y="2204864"/>
              <a:ext cx="144016" cy="2606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4" idx="5"/>
              <a:endCxn id="88" idx="0"/>
            </p:cNvCxnSpPr>
            <p:nvPr/>
          </p:nvCxnSpPr>
          <p:spPr>
            <a:xfrm>
              <a:off x="3595002" y="2152138"/>
              <a:ext cx="304755" cy="3133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82" idx="4"/>
              <a:endCxn id="83" idx="0"/>
            </p:cNvCxnSpPr>
            <p:nvPr/>
          </p:nvCxnSpPr>
          <p:spPr>
            <a:xfrm>
              <a:off x="2799634" y="709486"/>
              <a:ext cx="0" cy="3158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85" idx="4"/>
              <a:endCxn id="103" idx="7"/>
            </p:cNvCxnSpPr>
            <p:nvPr/>
          </p:nvCxnSpPr>
          <p:spPr>
            <a:xfrm flipH="1">
              <a:off x="2946930" y="2825553"/>
              <a:ext cx="376763" cy="412767"/>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88" idx="3"/>
            </p:cNvCxnSpPr>
            <p:nvPr/>
          </p:nvCxnSpPr>
          <p:spPr>
            <a:xfrm flipH="1">
              <a:off x="3431705" y="2772826"/>
              <a:ext cx="340759" cy="484775"/>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88" idx="4"/>
              <a:endCxn id="101" idx="0"/>
            </p:cNvCxnSpPr>
            <p:nvPr/>
          </p:nvCxnSpPr>
          <p:spPr>
            <a:xfrm flipH="1">
              <a:off x="3827748" y="2825552"/>
              <a:ext cx="72008" cy="36004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8" idx="5"/>
              <a:endCxn id="104" idx="0"/>
            </p:cNvCxnSpPr>
            <p:nvPr/>
          </p:nvCxnSpPr>
          <p:spPr>
            <a:xfrm>
              <a:off x="4027050" y="2772826"/>
              <a:ext cx="232747" cy="412767"/>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3647728" y="3185592"/>
              <a:ext cx="360040" cy="360040"/>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2" name="Oval 101"/>
            <p:cNvSpPr/>
            <p:nvPr/>
          </p:nvSpPr>
          <p:spPr>
            <a:xfrm>
              <a:off x="3215680" y="3185592"/>
              <a:ext cx="360040" cy="360040"/>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3" name="Oval 102"/>
            <p:cNvSpPr/>
            <p:nvPr/>
          </p:nvSpPr>
          <p:spPr>
            <a:xfrm>
              <a:off x="2639616" y="3185592"/>
              <a:ext cx="360040" cy="360040"/>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4" name="Oval 103"/>
            <p:cNvSpPr/>
            <p:nvPr/>
          </p:nvSpPr>
          <p:spPr>
            <a:xfrm>
              <a:off x="4079776" y="3185592"/>
              <a:ext cx="360040" cy="360040"/>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5" name="Rectangle 104"/>
            <p:cNvSpPr/>
            <p:nvPr/>
          </p:nvSpPr>
          <p:spPr>
            <a:xfrm>
              <a:off x="4583832" y="0"/>
              <a:ext cx="3059832" cy="450912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
          <p:nvSpPr>
            <p:cNvPr id="106" name="Oval 105"/>
            <p:cNvSpPr/>
            <p:nvPr/>
          </p:nvSpPr>
          <p:spPr>
            <a:xfrm>
              <a:off x="5087888" y="1340768"/>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7" name="Oval 106"/>
            <p:cNvSpPr/>
            <p:nvPr/>
          </p:nvSpPr>
          <p:spPr>
            <a:xfrm>
              <a:off x="6456040" y="2492896"/>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8" name="Oval 107"/>
            <p:cNvSpPr/>
            <p:nvPr/>
          </p:nvSpPr>
          <p:spPr>
            <a:xfrm>
              <a:off x="6816080" y="1916832"/>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9" name="Oval 108"/>
            <p:cNvSpPr/>
            <p:nvPr/>
          </p:nvSpPr>
          <p:spPr>
            <a:xfrm>
              <a:off x="5519936" y="2492896"/>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0" name="Oval 109"/>
            <p:cNvSpPr/>
            <p:nvPr/>
          </p:nvSpPr>
          <p:spPr>
            <a:xfrm>
              <a:off x="5087888" y="2492896"/>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1" name="Oval 110"/>
            <p:cNvSpPr/>
            <p:nvPr/>
          </p:nvSpPr>
          <p:spPr>
            <a:xfrm>
              <a:off x="4583832" y="2492896"/>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2" name="Oval 111"/>
            <p:cNvSpPr/>
            <p:nvPr/>
          </p:nvSpPr>
          <p:spPr>
            <a:xfrm>
              <a:off x="5519936" y="1916832"/>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3" name="Oval 112"/>
            <p:cNvSpPr/>
            <p:nvPr/>
          </p:nvSpPr>
          <p:spPr>
            <a:xfrm>
              <a:off x="4655840" y="1916832"/>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4" name="Oval 113"/>
            <p:cNvSpPr/>
            <p:nvPr/>
          </p:nvSpPr>
          <p:spPr>
            <a:xfrm>
              <a:off x="7176120" y="2492896"/>
              <a:ext cx="360040" cy="360040"/>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116" name="Straight Connector 115"/>
            <p:cNvCxnSpPr>
              <a:stCxn id="106" idx="4"/>
            </p:cNvCxnSpPr>
            <p:nvPr/>
          </p:nvCxnSpPr>
          <p:spPr>
            <a:xfrm flipH="1">
              <a:off x="4871864" y="1700808"/>
              <a:ext cx="396044"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06" idx="4"/>
              <a:endCxn id="112" idx="0"/>
            </p:cNvCxnSpPr>
            <p:nvPr/>
          </p:nvCxnSpPr>
          <p:spPr>
            <a:xfrm>
              <a:off x="5267908" y="1700808"/>
              <a:ext cx="43204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4"/>
              <a:endCxn id="109" idx="0"/>
            </p:cNvCxnSpPr>
            <p:nvPr/>
          </p:nvCxnSpPr>
          <p:spPr>
            <a:xfrm>
              <a:off x="5699956" y="2276872"/>
              <a:ext cx="0"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13" idx="4"/>
              <a:endCxn id="111" idx="0"/>
            </p:cNvCxnSpPr>
            <p:nvPr/>
          </p:nvCxnSpPr>
          <p:spPr>
            <a:xfrm flipH="1">
              <a:off x="4763852" y="2276872"/>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3" idx="5"/>
              <a:endCxn id="110" idx="0"/>
            </p:cNvCxnSpPr>
            <p:nvPr/>
          </p:nvCxnSpPr>
          <p:spPr>
            <a:xfrm>
              <a:off x="4963154" y="2224146"/>
              <a:ext cx="304755" cy="2687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08" idx="3"/>
              <a:endCxn id="107" idx="0"/>
            </p:cNvCxnSpPr>
            <p:nvPr/>
          </p:nvCxnSpPr>
          <p:spPr>
            <a:xfrm flipH="1">
              <a:off x="6636061" y="2224146"/>
              <a:ext cx="232747" cy="2687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108" idx="5"/>
              <a:endCxn id="114" idx="0"/>
            </p:cNvCxnSpPr>
            <p:nvPr/>
          </p:nvCxnSpPr>
          <p:spPr>
            <a:xfrm>
              <a:off x="7123394" y="2224146"/>
              <a:ext cx="232747" cy="2687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3" name="Rectangle 142"/>
            <p:cNvSpPr/>
            <p:nvPr/>
          </p:nvSpPr>
          <p:spPr>
            <a:xfrm>
              <a:off x="7608168" y="0"/>
              <a:ext cx="3059832" cy="450912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o-RO" b="1" dirty="0">
                <a:latin typeface="Times New Roman" pitchFamily="18" charset="0"/>
                <a:cs typeface="Times New Roman" pitchFamily="18" charset="0"/>
              </a:endParaRPr>
            </a:p>
          </p:txBody>
        </p:sp>
        <p:sp>
          <p:nvSpPr>
            <p:cNvPr id="144" name="Oval 143"/>
            <p:cNvSpPr/>
            <p:nvPr/>
          </p:nvSpPr>
          <p:spPr>
            <a:xfrm>
              <a:off x="7680176" y="2492896"/>
              <a:ext cx="360040" cy="360040"/>
            </a:xfrm>
            <a:prstGeom prst="ellipse">
              <a:avLst/>
            </a:prstGeom>
            <a:solidFill>
              <a:schemeClr val="bg1">
                <a:lumMod val="65000"/>
              </a:schemeClr>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45" name="Oval 144"/>
            <p:cNvSpPr/>
            <p:nvPr/>
          </p:nvSpPr>
          <p:spPr>
            <a:xfrm>
              <a:off x="8400256" y="1916832"/>
              <a:ext cx="360040" cy="360040"/>
            </a:xfrm>
            <a:prstGeom prst="ellipse">
              <a:avLst/>
            </a:prstGeom>
            <a:solidFill>
              <a:schemeClr val="bg1">
                <a:lumMod val="65000"/>
              </a:schemeClr>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46" name="Oval 145"/>
            <p:cNvSpPr/>
            <p:nvPr/>
          </p:nvSpPr>
          <p:spPr>
            <a:xfrm>
              <a:off x="9192344" y="2492896"/>
              <a:ext cx="360040" cy="360040"/>
            </a:xfrm>
            <a:prstGeom prst="ellipse">
              <a:avLst/>
            </a:prstGeom>
            <a:solidFill>
              <a:schemeClr val="bg1">
                <a:lumMod val="65000"/>
              </a:schemeClr>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147" name="Straight Connector 146"/>
            <p:cNvCxnSpPr>
              <a:stCxn id="145" idx="2"/>
              <a:endCxn id="144" idx="0"/>
            </p:cNvCxnSpPr>
            <p:nvPr/>
          </p:nvCxnSpPr>
          <p:spPr>
            <a:xfrm flipH="1">
              <a:off x="7860196" y="2096852"/>
              <a:ext cx="540060" cy="3960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45" idx="6"/>
              <a:endCxn id="146" idx="0"/>
            </p:cNvCxnSpPr>
            <p:nvPr/>
          </p:nvCxnSpPr>
          <p:spPr>
            <a:xfrm>
              <a:off x="8760296" y="2096852"/>
              <a:ext cx="612068" cy="3960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8400256" y="2564904"/>
              <a:ext cx="360040" cy="360040"/>
            </a:xfrm>
            <a:prstGeom prst="ellipse">
              <a:avLst/>
            </a:prstGeom>
            <a:solidFill>
              <a:schemeClr val="bg1">
                <a:lumMod val="65000"/>
              </a:schemeClr>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159" name="Straight Connector 158"/>
            <p:cNvCxnSpPr>
              <a:stCxn id="145" idx="4"/>
              <a:endCxn id="157" idx="0"/>
            </p:cNvCxnSpPr>
            <p:nvPr/>
          </p:nvCxnSpPr>
          <p:spPr>
            <a:xfrm>
              <a:off x="8580276" y="2276872"/>
              <a:ext cx="0" cy="288032"/>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1524000" y="2348880"/>
              <a:ext cx="9144000" cy="72008"/>
            </a:xfrm>
            <a:prstGeom prst="line">
              <a:avLst/>
            </a:prstGeom>
          </p:spPr>
          <p:style>
            <a:lnRef idx="3">
              <a:schemeClr val="dk1"/>
            </a:lnRef>
            <a:fillRef idx="0">
              <a:schemeClr val="dk1"/>
            </a:fillRef>
            <a:effectRef idx="2">
              <a:schemeClr val="dk1"/>
            </a:effectRef>
            <a:fontRef idx="minor">
              <a:schemeClr val="tx1"/>
            </a:fontRef>
          </p:style>
        </p:cxnSp>
        <p:sp>
          <p:nvSpPr>
            <p:cNvPr id="194" name="Left-Up Arrow 193"/>
            <p:cNvSpPr/>
            <p:nvPr/>
          </p:nvSpPr>
          <p:spPr>
            <a:xfrm rot="2691652">
              <a:off x="4076235" y="3443378"/>
              <a:ext cx="1087205" cy="1051241"/>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a:p>
          </p:txBody>
        </p:sp>
        <p:sp>
          <p:nvSpPr>
            <p:cNvPr id="196" name="Left-Up Arrow 195"/>
            <p:cNvSpPr/>
            <p:nvPr/>
          </p:nvSpPr>
          <p:spPr>
            <a:xfrm rot="2691652">
              <a:off x="7100570" y="3443379"/>
              <a:ext cx="1087205" cy="1051241"/>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a:p>
          </p:txBody>
        </p:sp>
        <p:sp>
          <p:nvSpPr>
            <p:cNvPr id="197" name="TextBox 196"/>
            <p:cNvSpPr txBox="1"/>
            <p:nvPr/>
          </p:nvSpPr>
          <p:spPr>
            <a:xfrm>
              <a:off x="4439816" y="3573016"/>
              <a:ext cx="360040" cy="369332"/>
            </a:xfrm>
            <a:prstGeom prst="rect">
              <a:avLst/>
            </a:prstGeom>
            <a:noFill/>
          </p:spPr>
          <p:txBody>
            <a:bodyPr wrap="square" rtlCol="0">
              <a:spAutoFit/>
            </a:bodyPr>
            <a:lstStyle/>
            <a:p>
              <a:r>
                <a:rPr lang="ro-RO" b="1" dirty="0">
                  <a:latin typeface="Times New Roman" pitchFamily="18" charset="0"/>
                  <a:cs typeface="Times New Roman" pitchFamily="18" charset="0"/>
                </a:rPr>
                <a:t>1</a:t>
              </a:r>
            </a:p>
          </p:txBody>
        </p:sp>
        <p:sp>
          <p:nvSpPr>
            <p:cNvPr id="198" name="TextBox 197"/>
            <p:cNvSpPr txBox="1"/>
            <p:nvPr/>
          </p:nvSpPr>
          <p:spPr>
            <a:xfrm>
              <a:off x="7464152" y="3573016"/>
              <a:ext cx="360040" cy="369332"/>
            </a:xfrm>
            <a:prstGeom prst="rect">
              <a:avLst/>
            </a:prstGeom>
            <a:noFill/>
          </p:spPr>
          <p:txBody>
            <a:bodyPr wrap="square" rtlCol="0">
              <a:spAutoFit/>
            </a:bodyPr>
            <a:lstStyle/>
            <a:p>
              <a:r>
                <a:rPr lang="ro-RO" b="1" dirty="0">
                  <a:latin typeface="Times New Roman" pitchFamily="18" charset="0"/>
                  <a:cs typeface="Times New Roman" pitchFamily="18" charset="0"/>
                </a:rPr>
                <a:t>2</a:t>
              </a:r>
            </a:p>
          </p:txBody>
        </p:sp>
        <p:sp>
          <p:nvSpPr>
            <p:cNvPr id="199" name="TextBox 198"/>
            <p:cNvSpPr txBox="1"/>
            <p:nvPr/>
          </p:nvSpPr>
          <p:spPr>
            <a:xfrm>
              <a:off x="1703512" y="0"/>
              <a:ext cx="2448272" cy="369332"/>
            </a:xfrm>
            <a:prstGeom prst="rect">
              <a:avLst/>
            </a:prstGeom>
            <a:noFill/>
          </p:spPr>
          <p:txBody>
            <a:bodyPr wrap="square" rtlCol="0">
              <a:spAutoFit/>
            </a:bodyPr>
            <a:lstStyle/>
            <a:p>
              <a:pPr algn="ctr"/>
              <a:r>
                <a:rPr lang="ro-RO" b="1" dirty="0">
                  <a:latin typeface="Times New Roman" pitchFamily="18" charset="0"/>
                  <a:cs typeface="Times New Roman" pitchFamily="18" charset="0"/>
                </a:rPr>
                <a:t>Ocupații </a:t>
              </a:r>
            </a:p>
          </p:txBody>
        </p:sp>
        <p:sp>
          <p:nvSpPr>
            <p:cNvPr id="200" name="TextBox 199"/>
            <p:cNvSpPr txBox="1"/>
            <p:nvPr/>
          </p:nvSpPr>
          <p:spPr>
            <a:xfrm>
              <a:off x="4727848" y="0"/>
              <a:ext cx="2664296" cy="369332"/>
            </a:xfrm>
            <a:prstGeom prst="rect">
              <a:avLst/>
            </a:prstGeom>
            <a:noFill/>
          </p:spPr>
          <p:txBody>
            <a:bodyPr wrap="square" rtlCol="0">
              <a:spAutoFit/>
            </a:bodyPr>
            <a:lstStyle/>
            <a:p>
              <a:pPr algn="ctr"/>
              <a:r>
                <a:rPr lang="ro-RO" b="1" dirty="0">
                  <a:latin typeface="Times New Roman" pitchFamily="18" charset="0"/>
                  <a:cs typeface="Times New Roman" pitchFamily="18" charset="0"/>
                </a:rPr>
                <a:t>Aptitudini și competențe </a:t>
              </a:r>
            </a:p>
          </p:txBody>
        </p:sp>
        <p:sp>
          <p:nvSpPr>
            <p:cNvPr id="201" name="TextBox 200"/>
            <p:cNvSpPr txBox="1"/>
            <p:nvPr/>
          </p:nvSpPr>
          <p:spPr>
            <a:xfrm>
              <a:off x="7752184" y="0"/>
              <a:ext cx="2664296" cy="369332"/>
            </a:xfrm>
            <a:prstGeom prst="rect">
              <a:avLst/>
            </a:prstGeom>
            <a:noFill/>
          </p:spPr>
          <p:txBody>
            <a:bodyPr wrap="square" rtlCol="0">
              <a:spAutoFit/>
            </a:bodyPr>
            <a:lstStyle/>
            <a:p>
              <a:pPr algn="ctr"/>
              <a:r>
                <a:rPr lang="ro-RO" b="1" dirty="0">
                  <a:latin typeface="Times New Roman" pitchFamily="18" charset="0"/>
                  <a:cs typeface="Times New Roman" pitchFamily="18" charset="0"/>
                </a:rPr>
                <a:t>Calificări</a:t>
              </a:r>
            </a:p>
          </p:txBody>
        </p:sp>
      </p:grpSp>
      <p:sp>
        <p:nvSpPr>
          <p:cNvPr id="206" name="TextBox 205"/>
          <p:cNvSpPr txBox="1"/>
          <p:nvPr/>
        </p:nvSpPr>
        <p:spPr>
          <a:xfrm>
            <a:off x="1703512" y="4797152"/>
            <a:ext cx="5760640" cy="1600438"/>
          </a:xfrm>
          <a:prstGeom prst="rect">
            <a:avLst/>
          </a:prstGeom>
          <a:noFill/>
        </p:spPr>
        <p:txBody>
          <a:bodyPr wrap="square" rtlCol="0">
            <a:spAutoFit/>
          </a:bodyPr>
          <a:lstStyle/>
          <a:p>
            <a:r>
              <a:rPr lang="en-US" sz="1200" dirty="0">
                <a:latin typeface="Times New Roman" pitchFamily="18" charset="0"/>
                <a:cs typeface="Times New Roman" pitchFamily="18" charset="0"/>
              </a:rPr>
              <a:t>Legend</a:t>
            </a:r>
            <a:r>
              <a:rPr lang="ro-RO" sz="1200" dirty="0">
                <a:latin typeface="Times New Roman" pitchFamily="18" charset="0"/>
                <a:cs typeface="Times New Roman" pitchFamily="18" charset="0"/>
              </a:rPr>
              <a:t>ă:</a:t>
            </a:r>
          </a:p>
          <a:p>
            <a:pPr>
              <a:spcBef>
                <a:spcPts val="600"/>
              </a:spcBef>
              <a:spcAft>
                <a:spcPts val="600"/>
              </a:spcAft>
            </a:pPr>
            <a:r>
              <a:rPr lang="ro-RO" dirty="0">
                <a:latin typeface="Times New Roman" pitchFamily="18" charset="0"/>
                <a:cs typeface="Times New Roman" pitchFamily="18" charset="0"/>
              </a:rPr>
              <a:t>     </a:t>
            </a:r>
            <a:r>
              <a:rPr lang="ro-RO" sz="1100" dirty="0">
                <a:latin typeface="Times New Roman" pitchFamily="18" charset="0"/>
                <a:cs typeface="Times New Roman" pitchFamily="18" charset="0"/>
              </a:rPr>
              <a:t>Ocupații ESCO</a:t>
            </a:r>
          </a:p>
          <a:p>
            <a:pPr>
              <a:spcBef>
                <a:spcPts val="600"/>
              </a:spcBef>
              <a:spcAft>
                <a:spcPts val="600"/>
              </a:spcAft>
            </a:pPr>
            <a:r>
              <a:rPr lang="ro-RO" sz="1100" dirty="0">
                <a:latin typeface="Times New Roman" pitchFamily="18" charset="0"/>
                <a:cs typeface="Times New Roman" pitchFamily="18" charset="0"/>
              </a:rPr>
              <a:t>        Aptitudini / Competențe ESCO</a:t>
            </a:r>
          </a:p>
          <a:p>
            <a:pPr>
              <a:spcBef>
                <a:spcPts val="600"/>
              </a:spcBef>
              <a:spcAft>
                <a:spcPts val="600"/>
              </a:spcAft>
            </a:pPr>
            <a:r>
              <a:rPr lang="ro-RO" sz="1100" dirty="0">
                <a:latin typeface="Times New Roman" pitchFamily="18" charset="0"/>
                <a:cs typeface="Times New Roman" pitchFamily="18" charset="0"/>
              </a:rPr>
              <a:t>        Calificări ESCO </a:t>
            </a:r>
          </a:p>
          <a:p>
            <a:pPr>
              <a:spcBef>
                <a:spcPts val="600"/>
              </a:spcBef>
              <a:spcAft>
                <a:spcPts val="600"/>
              </a:spcAft>
            </a:pPr>
            <a:r>
              <a:rPr lang="ro-RO" sz="1100" dirty="0">
                <a:latin typeface="Times New Roman" pitchFamily="18" charset="0"/>
                <a:cs typeface="Times New Roman" pitchFamily="18" charset="0"/>
              </a:rPr>
              <a:t>        Grupă  ISCO</a:t>
            </a:r>
          </a:p>
        </p:txBody>
      </p:sp>
      <p:sp>
        <p:nvSpPr>
          <p:cNvPr id="207" name="Oval 206"/>
          <p:cNvSpPr/>
          <p:nvPr/>
        </p:nvSpPr>
        <p:spPr>
          <a:xfrm>
            <a:off x="1847528" y="5229200"/>
            <a:ext cx="144016" cy="144016"/>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08" name="Oval 207"/>
          <p:cNvSpPr/>
          <p:nvPr/>
        </p:nvSpPr>
        <p:spPr>
          <a:xfrm>
            <a:off x="1847528" y="5517232"/>
            <a:ext cx="144016" cy="144016"/>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09" name="Oval 208"/>
          <p:cNvSpPr/>
          <p:nvPr/>
        </p:nvSpPr>
        <p:spPr>
          <a:xfrm>
            <a:off x="1847528" y="6165304"/>
            <a:ext cx="144016" cy="144016"/>
          </a:xfrm>
          <a:prstGeom prst="ellipse">
            <a:avLst/>
          </a:prstGeom>
          <a:solidFill>
            <a:srgbClr val="0070C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212" name="Straight Connector 211"/>
          <p:cNvCxnSpPr/>
          <p:nvPr/>
        </p:nvCxnSpPr>
        <p:spPr>
          <a:xfrm>
            <a:off x="1775520" y="6093296"/>
            <a:ext cx="3024336" cy="0"/>
          </a:xfrm>
          <a:prstGeom prst="line">
            <a:avLst/>
          </a:prstGeom>
        </p:spPr>
        <p:style>
          <a:lnRef idx="3">
            <a:schemeClr val="dk1"/>
          </a:lnRef>
          <a:fillRef idx="0">
            <a:schemeClr val="dk1"/>
          </a:fillRef>
          <a:effectRef idx="2">
            <a:schemeClr val="dk1"/>
          </a:effectRef>
          <a:fontRef idx="minor">
            <a:schemeClr val="tx1"/>
          </a:fontRef>
        </p:style>
      </p:cxnSp>
      <p:sp>
        <p:nvSpPr>
          <p:cNvPr id="214" name="TextBox 213"/>
          <p:cNvSpPr txBox="1"/>
          <p:nvPr/>
        </p:nvSpPr>
        <p:spPr>
          <a:xfrm>
            <a:off x="6312024" y="4941169"/>
            <a:ext cx="3528392" cy="46166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2.</a:t>
            </a:r>
            <a:r>
              <a:rPr lang="ro-RO" sz="2400" b="1" dirty="0" smtClean="0">
                <a:latin typeface="Times New Roman" pitchFamily="18" charset="0"/>
                <a:cs typeface="Times New Roman" pitchFamily="18" charset="0"/>
              </a:rPr>
              <a:t>ESCO </a:t>
            </a:r>
            <a:r>
              <a:rPr lang="ro-RO" sz="2400" b="1" dirty="0">
                <a:latin typeface="Times New Roman" pitchFamily="18" charset="0"/>
                <a:cs typeface="Times New Roman" pitchFamily="18" charset="0"/>
              </a:rPr>
              <a:t>v1</a:t>
            </a:r>
          </a:p>
        </p:txBody>
      </p:sp>
      <p:sp>
        <p:nvSpPr>
          <p:cNvPr id="215" name="Oval 214"/>
          <p:cNvSpPr/>
          <p:nvPr/>
        </p:nvSpPr>
        <p:spPr>
          <a:xfrm>
            <a:off x="1847528" y="5877272"/>
            <a:ext cx="144016" cy="144016"/>
          </a:xfrm>
          <a:prstGeom prst="ellipse">
            <a:avLst/>
          </a:prstGeom>
          <a:solidFill>
            <a:schemeClr val="bg1">
              <a:lumMod val="7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Slide Number Placeholder 1"/>
          <p:cNvSpPr>
            <a:spLocks noGrp="1"/>
          </p:cNvSpPr>
          <p:nvPr>
            <p:ph type="sldNum" sz="quarter" idx="12"/>
          </p:nvPr>
        </p:nvSpPr>
        <p:spPr/>
        <p:txBody>
          <a:bodyPr/>
          <a:lstStyle/>
          <a:p>
            <a:fld id="{9E50D555-AD09-4184-8F27-884809BFB095}" type="slidenum">
              <a:rPr lang="en-US" smtClean="0"/>
              <a:t>16</a:t>
            </a:fld>
            <a:endParaRPr lang="en-US"/>
          </a:p>
        </p:txBody>
      </p:sp>
    </p:spTree>
    <p:extLst>
      <p:ext uri="{BB962C8B-B14F-4D97-AF65-F5344CB8AC3E}">
        <p14:creationId xmlns:p14="http://schemas.microsoft.com/office/powerpoint/2010/main" val="1380318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E50D555-AD09-4184-8F27-884809BFB095}" type="slidenum">
              <a:rPr lang="en-US" smtClean="0"/>
              <a:t>17</a:t>
            </a:fld>
            <a:endParaRPr lang="en-US"/>
          </a:p>
        </p:txBody>
      </p:sp>
      <p:pic>
        <p:nvPicPr>
          <p:cNvPr id="6" name="Picture 5"/>
          <p:cNvPicPr>
            <a:picLocks noChangeAspect="1"/>
          </p:cNvPicPr>
          <p:nvPr/>
        </p:nvPicPr>
        <p:blipFill>
          <a:blip r:embed="rId2"/>
          <a:stretch>
            <a:fillRect/>
          </a:stretch>
        </p:blipFill>
        <p:spPr>
          <a:xfrm>
            <a:off x="1143000" y="747162"/>
            <a:ext cx="9664700" cy="5233022"/>
          </a:xfrm>
          <a:prstGeom prst="rect">
            <a:avLst/>
          </a:prstGeom>
        </p:spPr>
      </p:pic>
    </p:spTree>
    <p:extLst>
      <p:ext uri="{BB962C8B-B14F-4D97-AF65-F5344CB8AC3E}">
        <p14:creationId xmlns:p14="http://schemas.microsoft.com/office/powerpoint/2010/main" val="1452606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50D555-AD09-4184-8F27-884809BFB095}" type="slidenum">
              <a:rPr lang="en-US" smtClean="0"/>
              <a:t>18</a:t>
            </a:fld>
            <a:endParaRPr lang="en-US"/>
          </a:p>
        </p:txBody>
      </p:sp>
      <p:pic>
        <p:nvPicPr>
          <p:cNvPr id="3" name="Picture 2"/>
          <p:cNvPicPr>
            <a:picLocks noChangeAspect="1"/>
          </p:cNvPicPr>
          <p:nvPr/>
        </p:nvPicPr>
        <p:blipFill>
          <a:blip r:embed="rId2"/>
          <a:stretch>
            <a:fillRect/>
          </a:stretch>
        </p:blipFill>
        <p:spPr>
          <a:xfrm>
            <a:off x="1346200" y="419100"/>
            <a:ext cx="9372600" cy="6319030"/>
          </a:xfrm>
          <a:prstGeom prst="rect">
            <a:avLst/>
          </a:prstGeom>
        </p:spPr>
      </p:pic>
    </p:spTree>
    <p:extLst>
      <p:ext uri="{BB962C8B-B14F-4D97-AF65-F5344CB8AC3E}">
        <p14:creationId xmlns:p14="http://schemas.microsoft.com/office/powerpoint/2010/main" val="3741979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50D555-AD09-4184-8F27-884809BFB095}" type="slidenum">
              <a:rPr lang="en-US" smtClean="0"/>
              <a:t>19</a:t>
            </a:fld>
            <a:endParaRPr lang="en-US"/>
          </a:p>
        </p:txBody>
      </p:sp>
      <p:pic>
        <p:nvPicPr>
          <p:cNvPr id="3" name="Picture 2"/>
          <p:cNvPicPr>
            <a:picLocks noChangeAspect="1"/>
          </p:cNvPicPr>
          <p:nvPr/>
        </p:nvPicPr>
        <p:blipFill>
          <a:blip r:embed="rId2"/>
          <a:stretch>
            <a:fillRect/>
          </a:stretch>
        </p:blipFill>
        <p:spPr>
          <a:xfrm>
            <a:off x="1054100" y="90487"/>
            <a:ext cx="9905999" cy="6677025"/>
          </a:xfrm>
          <a:prstGeom prst="rect">
            <a:avLst/>
          </a:prstGeom>
        </p:spPr>
      </p:pic>
    </p:spTree>
    <p:extLst>
      <p:ext uri="{BB962C8B-B14F-4D97-AF65-F5344CB8AC3E}">
        <p14:creationId xmlns:p14="http://schemas.microsoft.com/office/powerpoint/2010/main" val="4290910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74770"/>
          </a:xfrm>
        </p:spPr>
        <p:txBody>
          <a:bodyPr>
            <a:normAutofit/>
          </a:bodyPr>
          <a:lstStyle/>
          <a:p>
            <a:pPr algn="ctr"/>
            <a:r>
              <a:rPr lang="ro-RO" sz="3200" b="1" dirty="0" smtClean="0"/>
              <a:t>Sistemul </a:t>
            </a:r>
            <a:r>
              <a:rPr lang="ro-RO" sz="3200" b="1" dirty="0" err="1" smtClean="0"/>
              <a:t>socio</a:t>
            </a:r>
            <a:r>
              <a:rPr lang="ro-RO" sz="3200" b="1" dirty="0" smtClean="0"/>
              <a:t>-economic</a:t>
            </a:r>
            <a:r>
              <a:rPr lang="en-US" sz="3200" b="1" dirty="0" smtClean="0"/>
              <a:t>, </a:t>
            </a:r>
            <a:r>
              <a:rPr lang="en-US" sz="3200" b="1" dirty="0" err="1" smtClean="0"/>
              <a:t>educa</a:t>
            </a:r>
            <a:r>
              <a:rPr lang="ro-RO" sz="3200" b="1" dirty="0" smtClean="0"/>
              <a:t>ț</a:t>
            </a:r>
            <a:r>
              <a:rPr lang="en-US" sz="3200" b="1" dirty="0" err="1" smtClean="0"/>
              <a:t>ia</a:t>
            </a:r>
            <a:r>
              <a:rPr lang="en-US" sz="3200" b="1" dirty="0" smtClean="0"/>
              <a:t> </a:t>
            </a:r>
            <a:r>
              <a:rPr lang="ro-RO" sz="3200" b="1" dirty="0" smtClean="0"/>
              <a:t>-</a:t>
            </a:r>
            <a:r>
              <a:rPr lang="en-US" sz="3200" b="1" dirty="0" smtClean="0"/>
              <a:t> </a:t>
            </a:r>
            <a:r>
              <a:rPr lang="en-US" sz="3200" b="1" dirty="0" err="1" smtClean="0"/>
              <a:t>celul</a:t>
            </a:r>
            <a:r>
              <a:rPr lang="ro-RO" sz="3200" b="1" dirty="0" smtClean="0"/>
              <a:t>ă</a:t>
            </a:r>
            <a:r>
              <a:rPr lang="en-US" sz="3200" b="1" dirty="0" smtClean="0"/>
              <a:t> crucial</a:t>
            </a:r>
            <a:r>
              <a:rPr lang="ro-RO" sz="3200" b="1" dirty="0" smtClean="0"/>
              <a:t>ă</a:t>
            </a:r>
            <a:r>
              <a:rPr lang="en-US" sz="3200" b="1" dirty="0" smtClean="0"/>
              <a:t> </a:t>
            </a:r>
            <a:endParaRPr lang="en-US" sz="3200" b="1" dirty="0"/>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18729221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E50D555-AD09-4184-8F27-884809BFB095}" type="slidenum">
              <a:rPr lang="en-US" smtClean="0"/>
              <a:t>2</a:t>
            </a:fld>
            <a:endParaRPr lang="en-US"/>
          </a:p>
        </p:txBody>
      </p:sp>
    </p:spTree>
    <p:extLst>
      <p:ext uri="{BB962C8B-B14F-4D97-AF65-F5344CB8AC3E}">
        <p14:creationId xmlns:p14="http://schemas.microsoft.com/office/powerpoint/2010/main" val="2285039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50D555-AD09-4184-8F27-884809BFB095}" type="slidenum">
              <a:rPr lang="en-US" smtClean="0"/>
              <a:t>20</a:t>
            </a:fld>
            <a:endParaRPr lang="en-US"/>
          </a:p>
        </p:txBody>
      </p:sp>
      <p:pic>
        <p:nvPicPr>
          <p:cNvPr id="6" name="Picture 5"/>
          <p:cNvPicPr>
            <a:picLocks noChangeAspect="1"/>
          </p:cNvPicPr>
          <p:nvPr/>
        </p:nvPicPr>
        <p:blipFill>
          <a:blip r:embed="rId2"/>
          <a:stretch>
            <a:fillRect/>
          </a:stretch>
        </p:blipFill>
        <p:spPr>
          <a:xfrm>
            <a:off x="927101" y="723900"/>
            <a:ext cx="10515600" cy="5448300"/>
          </a:xfrm>
          <a:prstGeom prst="rect">
            <a:avLst/>
          </a:prstGeom>
        </p:spPr>
      </p:pic>
    </p:spTree>
    <p:extLst>
      <p:ext uri="{BB962C8B-B14F-4D97-AF65-F5344CB8AC3E}">
        <p14:creationId xmlns:p14="http://schemas.microsoft.com/office/powerpoint/2010/main" val="2817439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1824"/>
          </a:xfrm>
        </p:spPr>
        <p:txBody>
          <a:bodyPr/>
          <a:lstStyle/>
          <a:p>
            <a:r>
              <a:rPr lang="en-US" b="1" dirty="0" smtClean="0"/>
              <a:t>3.</a:t>
            </a:r>
            <a:r>
              <a:rPr lang="ro-RO" b="1" dirty="0" smtClean="0"/>
              <a:t>Tipuri de standarde – conform CEDEFOP </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4906" y="1166950"/>
            <a:ext cx="7637416" cy="5459436"/>
          </a:xfrm>
        </p:spPr>
      </p:pic>
      <p:sp>
        <p:nvSpPr>
          <p:cNvPr id="3" name="Slide Number Placeholder 2"/>
          <p:cNvSpPr>
            <a:spLocks noGrp="1"/>
          </p:cNvSpPr>
          <p:nvPr>
            <p:ph type="sldNum" sz="quarter" idx="12"/>
          </p:nvPr>
        </p:nvSpPr>
        <p:spPr/>
        <p:txBody>
          <a:bodyPr/>
          <a:lstStyle/>
          <a:p>
            <a:fld id="{9E50D555-AD09-4184-8F27-884809BFB095}" type="slidenum">
              <a:rPr lang="en-US" smtClean="0"/>
              <a:t>21</a:t>
            </a:fld>
            <a:endParaRPr lang="en-US"/>
          </a:p>
        </p:txBody>
      </p:sp>
    </p:spTree>
    <p:extLst>
      <p:ext uri="{BB962C8B-B14F-4D97-AF65-F5344CB8AC3E}">
        <p14:creationId xmlns:p14="http://schemas.microsoft.com/office/powerpoint/2010/main" val="713865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1500" cy="1325563"/>
          </a:xfrm>
        </p:spPr>
        <p:txBody>
          <a:bodyPr/>
          <a:lstStyle/>
          <a:p>
            <a:r>
              <a:rPr lang="ro-RO" b="1" dirty="0" smtClean="0"/>
              <a:t>Standarde de calificare, conform O.U.G. 96/2016, cu modificările ulterioare</a:t>
            </a:r>
            <a:endParaRPr lang="en-US" b="1" dirty="0"/>
          </a:p>
        </p:txBody>
      </p:sp>
      <p:sp>
        <p:nvSpPr>
          <p:cNvPr id="3" name="Content Placeholder 2"/>
          <p:cNvSpPr>
            <a:spLocks noGrp="1"/>
          </p:cNvSpPr>
          <p:nvPr>
            <p:ph idx="1"/>
          </p:nvPr>
        </p:nvSpPr>
        <p:spPr/>
        <p:txBody>
          <a:bodyPr>
            <a:normAutofit fontScale="92500"/>
          </a:bodyPr>
          <a:lstStyle/>
          <a:p>
            <a:pPr algn="just"/>
            <a:r>
              <a:rPr lang="ro-RO" b="1" dirty="0" smtClean="0"/>
              <a:t>Standard de calificare</a:t>
            </a:r>
            <a:r>
              <a:rPr lang="ro-RO" dirty="0" smtClean="0"/>
              <a:t> reprezintă </a:t>
            </a:r>
            <a:r>
              <a:rPr lang="en-US" dirty="0" err="1"/>
              <a:t>descrierea</a:t>
            </a:r>
            <a:r>
              <a:rPr lang="en-US" dirty="0"/>
              <a:t> </a:t>
            </a:r>
            <a:r>
              <a:rPr lang="en-US" dirty="0" err="1"/>
              <a:t>cerințelor</a:t>
            </a:r>
            <a:r>
              <a:rPr lang="en-US" dirty="0"/>
              <a:t> </a:t>
            </a:r>
            <a:r>
              <a:rPr lang="en-US" dirty="0" err="1"/>
              <a:t>în</a:t>
            </a:r>
            <a:r>
              <a:rPr lang="en-US" dirty="0"/>
              <a:t> </a:t>
            </a:r>
            <a:r>
              <a:rPr lang="en-US" dirty="0" err="1"/>
              <a:t>termeni</a:t>
            </a:r>
            <a:r>
              <a:rPr lang="en-US" dirty="0"/>
              <a:t> de </a:t>
            </a:r>
            <a:r>
              <a:rPr lang="en-US" dirty="0" err="1">
                <a:solidFill>
                  <a:srgbClr val="FF0000"/>
                </a:solidFill>
              </a:rPr>
              <a:t>rezultate</a:t>
            </a:r>
            <a:r>
              <a:rPr lang="en-US" dirty="0">
                <a:solidFill>
                  <a:srgbClr val="FF0000"/>
                </a:solidFill>
              </a:rPr>
              <a:t> ale </a:t>
            </a:r>
            <a:r>
              <a:rPr lang="en-US" dirty="0" err="1">
                <a:solidFill>
                  <a:srgbClr val="FF0000"/>
                </a:solidFill>
              </a:rPr>
              <a:t>învățării</a:t>
            </a:r>
            <a:r>
              <a:rPr lang="en-US" dirty="0">
                <a:solidFill>
                  <a:srgbClr val="FF0000"/>
                </a:solidFill>
              </a:rPr>
              <a:t> </a:t>
            </a:r>
            <a:r>
              <a:rPr lang="en-US" dirty="0" err="1"/>
              <a:t>necesare</a:t>
            </a:r>
            <a:r>
              <a:rPr lang="en-US" dirty="0"/>
              <a:t> </a:t>
            </a:r>
            <a:r>
              <a:rPr lang="en-US" dirty="0" err="1"/>
              <a:t>pentru</a:t>
            </a:r>
            <a:r>
              <a:rPr lang="en-US" dirty="0"/>
              <a:t> a </a:t>
            </a:r>
            <a:r>
              <a:rPr lang="en-US" dirty="0" err="1"/>
              <a:t>desfășura</a:t>
            </a:r>
            <a:r>
              <a:rPr lang="en-US" dirty="0"/>
              <a:t> o </a:t>
            </a:r>
            <a:r>
              <a:rPr lang="en-US" dirty="0" err="1"/>
              <a:t>anumită</a:t>
            </a:r>
            <a:r>
              <a:rPr lang="en-US" dirty="0"/>
              <a:t> </a:t>
            </a:r>
            <a:r>
              <a:rPr lang="en-US" dirty="0" err="1">
                <a:solidFill>
                  <a:srgbClr val="FF0000"/>
                </a:solidFill>
              </a:rPr>
              <a:t>activitate</a:t>
            </a:r>
            <a:r>
              <a:rPr lang="en-US" dirty="0"/>
              <a:t> </a:t>
            </a:r>
            <a:r>
              <a:rPr lang="en-US" dirty="0" err="1"/>
              <a:t>asociată</a:t>
            </a:r>
            <a:r>
              <a:rPr lang="en-US" dirty="0"/>
              <a:t> </a:t>
            </a:r>
            <a:r>
              <a:rPr lang="en-US" dirty="0" err="1"/>
              <a:t>unuia</a:t>
            </a:r>
            <a:r>
              <a:rPr lang="en-US" dirty="0"/>
              <a:t> </a:t>
            </a:r>
            <a:r>
              <a:rPr lang="en-US" dirty="0" err="1"/>
              <a:t>sau</a:t>
            </a:r>
            <a:r>
              <a:rPr lang="en-US" dirty="0"/>
              <a:t> </a:t>
            </a:r>
            <a:r>
              <a:rPr lang="en-US" dirty="0" err="1"/>
              <a:t>mai</a:t>
            </a:r>
            <a:r>
              <a:rPr lang="en-US" dirty="0"/>
              <a:t> </a:t>
            </a:r>
            <a:r>
              <a:rPr lang="en-US" dirty="0" err="1"/>
              <a:t>multor</a:t>
            </a:r>
            <a:r>
              <a:rPr lang="en-US" dirty="0"/>
              <a:t> </a:t>
            </a:r>
            <a:r>
              <a:rPr lang="en-US" dirty="0" err="1">
                <a:solidFill>
                  <a:srgbClr val="FF0000"/>
                </a:solidFill>
              </a:rPr>
              <a:t>loc</a:t>
            </a:r>
            <a:r>
              <a:rPr lang="en-US" dirty="0" err="1"/>
              <a:t>uri</a:t>
            </a:r>
            <a:r>
              <a:rPr lang="en-US" dirty="0"/>
              <a:t> </a:t>
            </a:r>
            <a:r>
              <a:rPr lang="en-US" dirty="0">
                <a:solidFill>
                  <a:srgbClr val="FF0000"/>
                </a:solidFill>
              </a:rPr>
              <a:t>de </a:t>
            </a:r>
            <a:r>
              <a:rPr lang="en-US" dirty="0" err="1">
                <a:solidFill>
                  <a:srgbClr val="FF0000"/>
                </a:solidFill>
              </a:rPr>
              <a:t>muncă</a:t>
            </a:r>
            <a:r>
              <a:rPr lang="en-US" dirty="0"/>
              <a:t>, </a:t>
            </a:r>
            <a:r>
              <a:rPr lang="en-US" dirty="0" err="1"/>
              <a:t>dintr</a:t>
            </a:r>
            <a:r>
              <a:rPr lang="en-US" dirty="0"/>
              <a:t>-o </a:t>
            </a:r>
            <a:r>
              <a:rPr lang="en-US" dirty="0" err="1"/>
              <a:t>grupă</a:t>
            </a:r>
            <a:r>
              <a:rPr lang="en-US" dirty="0"/>
              <a:t> de </a:t>
            </a:r>
            <a:r>
              <a:rPr lang="en-US" dirty="0" err="1" smtClean="0"/>
              <a:t>bază</a:t>
            </a:r>
            <a:r>
              <a:rPr lang="ro-RO" dirty="0" smtClean="0"/>
              <a:t>;</a:t>
            </a:r>
            <a:endParaRPr lang="en-US" dirty="0" smtClean="0"/>
          </a:p>
          <a:p>
            <a:pPr algn="just"/>
            <a:r>
              <a:rPr lang="en-US" dirty="0" smtClean="0"/>
              <a:t>Conform</a:t>
            </a:r>
            <a:r>
              <a:rPr lang="ro-RO" dirty="0" smtClean="0"/>
              <a:t> Propunerii pentru Recomandarea Consiliului European privind cadrul european al calificărilor pentru învățarea pe tot parcursul vieții (2016), </a:t>
            </a:r>
            <a:r>
              <a:rPr lang="en-US" b="1" dirty="0" err="1" smtClean="0"/>
              <a:t>competen</a:t>
            </a:r>
            <a:r>
              <a:rPr lang="ro-RO" b="1" dirty="0" err="1" smtClean="0"/>
              <a:t>țele</a:t>
            </a:r>
            <a:r>
              <a:rPr lang="ro-RO" b="1" dirty="0" smtClean="0"/>
              <a:t> </a:t>
            </a:r>
            <a:r>
              <a:rPr lang="ro-RO" dirty="0" smtClean="0"/>
              <a:t>se definesc î</a:t>
            </a:r>
            <a:r>
              <a:rPr lang="en-US" dirty="0" smtClean="0"/>
              <a:t>n term</a:t>
            </a:r>
            <a:r>
              <a:rPr lang="ro-RO" dirty="0" smtClean="0"/>
              <a:t>e</a:t>
            </a:r>
            <a:r>
              <a:rPr lang="en-US" dirty="0" err="1" smtClean="0"/>
              <a:t>ni</a:t>
            </a:r>
            <a:r>
              <a:rPr lang="en-US" dirty="0" smtClean="0"/>
              <a:t> de </a:t>
            </a:r>
            <a:r>
              <a:rPr lang="en-US" dirty="0" err="1" smtClean="0"/>
              <a:t>cuno</a:t>
            </a:r>
            <a:r>
              <a:rPr lang="ro-RO" dirty="0" smtClean="0"/>
              <a:t>ș</a:t>
            </a:r>
            <a:r>
              <a:rPr lang="en-US" dirty="0" err="1" smtClean="0"/>
              <a:t>tinte</a:t>
            </a:r>
            <a:r>
              <a:rPr lang="en-US" dirty="0" smtClean="0"/>
              <a:t>,</a:t>
            </a:r>
            <a:r>
              <a:rPr lang="ro-RO" dirty="0" smtClean="0"/>
              <a:t> </a:t>
            </a:r>
            <a:r>
              <a:rPr lang="en-US" dirty="0" err="1" smtClean="0"/>
              <a:t>abilit</a:t>
            </a:r>
            <a:r>
              <a:rPr lang="ro-RO" dirty="0" err="1" smtClean="0"/>
              <a:t>ăț</a:t>
            </a:r>
            <a:r>
              <a:rPr lang="en-US" dirty="0" err="1" smtClean="0"/>
              <a:t>i</a:t>
            </a:r>
            <a:r>
              <a:rPr lang="en-US" dirty="0" smtClean="0"/>
              <a:t>,</a:t>
            </a:r>
            <a:r>
              <a:rPr lang="ro-RO" dirty="0" smtClean="0"/>
              <a:t> </a:t>
            </a:r>
            <a:r>
              <a:rPr lang="en-US" dirty="0" err="1" smtClean="0"/>
              <a:t>responsabilitate</a:t>
            </a:r>
            <a:r>
              <a:rPr lang="en-US" dirty="0" smtClean="0"/>
              <a:t>,</a:t>
            </a:r>
            <a:r>
              <a:rPr lang="ro-RO" dirty="0" smtClean="0"/>
              <a:t> </a:t>
            </a:r>
            <a:r>
              <a:rPr lang="en-US" dirty="0" err="1" smtClean="0"/>
              <a:t>autonomie</a:t>
            </a:r>
            <a:r>
              <a:rPr lang="ro-RO" dirty="0" smtClean="0"/>
              <a:t>;</a:t>
            </a:r>
            <a:endParaRPr lang="en-US" dirty="0" smtClean="0"/>
          </a:p>
          <a:p>
            <a:pPr algn="just"/>
            <a:r>
              <a:rPr lang="en-US" b="1" dirty="0" err="1" smtClean="0"/>
              <a:t>Rezultatele</a:t>
            </a:r>
            <a:r>
              <a:rPr lang="en-US" b="1" dirty="0" smtClean="0"/>
              <a:t> </a:t>
            </a:r>
            <a:r>
              <a:rPr lang="ro-RO" b="1" dirty="0"/>
              <a:t>î</a:t>
            </a:r>
            <a:r>
              <a:rPr lang="en-US" b="1" dirty="0" err="1" smtClean="0"/>
              <a:t>nv</a:t>
            </a:r>
            <a:r>
              <a:rPr lang="ro-RO" b="1" dirty="0" err="1" smtClean="0"/>
              <a:t>ățării</a:t>
            </a:r>
            <a:r>
              <a:rPr lang="en-US" b="1" dirty="0" smtClean="0"/>
              <a:t> </a:t>
            </a:r>
            <a:r>
              <a:rPr lang="ro-RO" dirty="0" smtClean="0"/>
              <a:t>reprezintă ceea ce o persoană cunoaște, înțelege și este capabilă să facă la finalizarea procesului de învățare; sunt definite sub formă de </a:t>
            </a:r>
            <a:r>
              <a:rPr lang="en-US" dirty="0" err="1" smtClean="0"/>
              <a:t>cuno</a:t>
            </a:r>
            <a:r>
              <a:rPr lang="ro-RO" dirty="0" smtClean="0"/>
              <a:t>ș</a:t>
            </a:r>
            <a:r>
              <a:rPr lang="en-US" dirty="0" err="1" smtClean="0"/>
              <a:t>tinte</a:t>
            </a:r>
            <a:r>
              <a:rPr lang="en-US" dirty="0" smtClean="0"/>
              <a:t>,</a:t>
            </a:r>
            <a:r>
              <a:rPr lang="ro-RO" dirty="0" smtClean="0"/>
              <a:t> </a:t>
            </a:r>
            <a:r>
              <a:rPr lang="en-US" dirty="0" err="1" smtClean="0"/>
              <a:t>abilit</a:t>
            </a:r>
            <a:r>
              <a:rPr lang="ro-RO" dirty="0" err="1" smtClean="0"/>
              <a:t>ăț</a:t>
            </a:r>
            <a:r>
              <a:rPr lang="en-US" dirty="0" err="1" smtClean="0"/>
              <a:t>i</a:t>
            </a:r>
            <a:r>
              <a:rPr lang="en-US" dirty="0" smtClean="0"/>
              <a:t>,</a:t>
            </a:r>
            <a:r>
              <a:rPr lang="ro-RO" dirty="0" smtClean="0"/>
              <a:t> </a:t>
            </a:r>
            <a:r>
              <a:rPr lang="en-US" dirty="0" err="1" smtClean="0"/>
              <a:t>responsabilitate</a:t>
            </a:r>
            <a:r>
              <a:rPr lang="en-US" dirty="0" smtClean="0"/>
              <a:t>,</a:t>
            </a:r>
            <a:r>
              <a:rPr lang="ro-RO" dirty="0" smtClean="0"/>
              <a:t> </a:t>
            </a:r>
            <a:r>
              <a:rPr lang="en-US" dirty="0" err="1" smtClean="0"/>
              <a:t>autonomie</a:t>
            </a:r>
            <a:r>
              <a:rPr lang="ro-RO" dirty="0" smtClean="0"/>
              <a:t>.</a:t>
            </a: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22</a:t>
            </a:fld>
            <a:endParaRPr lang="en-US"/>
          </a:p>
        </p:txBody>
      </p:sp>
    </p:spTree>
    <p:extLst>
      <p:ext uri="{BB962C8B-B14F-4D97-AF65-F5344CB8AC3E}">
        <p14:creationId xmlns:p14="http://schemas.microsoft.com/office/powerpoint/2010/main" val="13682946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882561"/>
          </a:xfrm>
        </p:spPr>
        <p:txBody>
          <a:bodyPr/>
          <a:lstStyle/>
          <a:p>
            <a:r>
              <a:rPr lang="ro-RO" b="1" dirty="0" smtClean="0"/>
              <a:t>Standardizare </a:t>
            </a:r>
            <a:r>
              <a:rPr lang="en-US" b="1" dirty="0" smtClean="0"/>
              <a:t>–</a:t>
            </a:r>
            <a:r>
              <a:rPr lang="ro-RO" b="1" dirty="0" smtClean="0"/>
              <a:t> </a:t>
            </a:r>
            <a:r>
              <a:rPr lang="en-US" b="1" dirty="0" err="1" smtClean="0"/>
              <a:t>concluz</a:t>
            </a:r>
            <a:r>
              <a:rPr lang="ro-RO" b="1" dirty="0" smtClean="0"/>
              <a:t>i</a:t>
            </a:r>
            <a:r>
              <a:rPr lang="en-US" b="1" dirty="0" err="1" smtClean="0"/>
              <a:t>i</a:t>
            </a:r>
            <a:r>
              <a:rPr lang="en-US" b="1" dirty="0" smtClean="0"/>
              <a:t> </a:t>
            </a:r>
            <a:endParaRPr lang="en-US" b="1" dirty="0"/>
          </a:p>
        </p:txBody>
      </p:sp>
      <p:sp>
        <p:nvSpPr>
          <p:cNvPr id="4" name="Content Placeholder 3"/>
          <p:cNvSpPr>
            <a:spLocks noGrp="1"/>
          </p:cNvSpPr>
          <p:nvPr>
            <p:ph idx="1"/>
          </p:nvPr>
        </p:nvSpPr>
        <p:spPr>
          <a:xfrm>
            <a:off x="838200" y="1350236"/>
            <a:ext cx="10515600" cy="4826727"/>
          </a:xfrm>
        </p:spPr>
        <p:txBody>
          <a:bodyPr>
            <a:normAutofit fontScale="77500" lnSpcReduction="20000"/>
          </a:bodyPr>
          <a:lstStyle/>
          <a:p>
            <a:r>
              <a:rPr lang="en-US" dirty="0" err="1" smtClean="0"/>
              <a:t>Standardele</a:t>
            </a:r>
            <a:r>
              <a:rPr lang="en-US" dirty="0" smtClean="0"/>
              <a:t> </a:t>
            </a:r>
            <a:r>
              <a:rPr lang="en-US" dirty="0" err="1" smtClean="0"/>
              <a:t>sunt</a:t>
            </a:r>
            <a:r>
              <a:rPr lang="en-US" dirty="0" smtClean="0"/>
              <a:t> </a:t>
            </a:r>
            <a:r>
              <a:rPr lang="en-US" dirty="0" err="1" smtClean="0"/>
              <a:t>organizate</a:t>
            </a:r>
            <a:r>
              <a:rPr lang="en-US" dirty="0" smtClean="0"/>
              <a:t> </a:t>
            </a:r>
            <a:r>
              <a:rPr lang="en-US" dirty="0" err="1" smtClean="0"/>
              <a:t>pe</a:t>
            </a:r>
            <a:r>
              <a:rPr lang="en-US" dirty="0" smtClean="0"/>
              <a:t> </a:t>
            </a:r>
            <a:r>
              <a:rPr lang="en-US" dirty="0" smtClean="0"/>
              <a:t>s</a:t>
            </a:r>
            <a:r>
              <a:rPr lang="ro-RO" dirty="0" smtClean="0"/>
              <a:t>i</a:t>
            </a:r>
            <a:r>
              <a:rPr lang="en-US" dirty="0" smtClean="0"/>
              <a:t>stem </a:t>
            </a:r>
            <a:r>
              <a:rPr lang="en-US" dirty="0" smtClean="0"/>
              <a:t>de </a:t>
            </a:r>
            <a:r>
              <a:rPr lang="en-US" dirty="0" err="1" smtClean="0"/>
              <a:t>taxonomie</a:t>
            </a:r>
            <a:r>
              <a:rPr lang="ro-RO" dirty="0" smtClean="0"/>
              <a:t>,</a:t>
            </a:r>
            <a:r>
              <a:rPr lang="en-US" dirty="0" smtClean="0"/>
              <a:t> </a:t>
            </a:r>
            <a:r>
              <a:rPr lang="en-US" dirty="0" err="1" smtClean="0"/>
              <a:t>dar</a:t>
            </a:r>
            <a:r>
              <a:rPr lang="en-US" dirty="0" smtClean="0"/>
              <a:t> </a:t>
            </a:r>
            <a:r>
              <a:rPr lang="en-US" dirty="0" err="1" smtClean="0"/>
              <a:t>corelate</a:t>
            </a:r>
            <a:r>
              <a:rPr lang="en-US" dirty="0" smtClean="0"/>
              <a:t> </a:t>
            </a:r>
            <a:r>
              <a:rPr lang="ro-RO" dirty="0" err="1"/>
              <a:t>î</a:t>
            </a:r>
            <a:r>
              <a:rPr lang="en-US" dirty="0" err="1" smtClean="0"/>
              <a:t>ntre</a:t>
            </a:r>
            <a:r>
              <a:rPr lang="en-US" dirty="0" smtClean="0"/>
              <a:t> </a:t>
            </a:r>
            <a:r>
              <a:rPr lang="en-US" dirty="0" err="1" smtClean="0"/>
              <a:t>ele</a:t>
            </a:r>
            <a:r>
              <a:rPr lang="en-US" dirty="0" smtClean="0"/>
              <a:t> </a:t>
            </a:r>
          </a:p>
          <a:p>
            <a:r>
              <a:rPr lang="en-US" dirty="0" err="1" smtClean="0"/>
              <a:t>Standardele</a:t>
            </a:r>
            <a:r>
              <a:rPr lang="en-US" dirty="0" smtClean="0"/>
              <a:t> </a:t>
            </a:r>
            <a:r>
              <a:rPr lang="en-US" dirty="0" err="1" smtClean="0"/>
              <a:t>pentru</a:t>
            </a:r>
            <a:r>
              <a:rPr lang="en-US" dirty="0" smtClean="0"/>
              <a:t> </a:t>
            </a:r>
            <a:r>
              <a:rPr lang="en-US" dirty="0" err="1" smtClean="0"/>
              <a:t>activit</a:t>
            </a:r>
            <a:r>
              <a:rPr lang="ro-RO" dirty="0" smtClean="0"/>
              <a:t>ăț</a:t>
            </a:r>
            <a:r>
              <a:rPr lang="en-US" dirty="0" err="1" smtClean="0"/>
              <a:t>i</a:t>
            </a:r>
            <a:r>
              <a:rPr lang="ro-RO" dirty="0" smtClean="0"/>
              <a:t> </a:t>
            </a:r>
            <a:r>
              <a:rPr lang="en-US" dirty="0" smtClean="0"/>
              <a:t>-</a:t>
            </a:r>
            <a:r>
              <a:rPr lang="ro-RO" dirty="0" smtClean="0"/>
              <a:t> </a:t>
            </a:r>
            <a:r>
              <a:rPr lang="en-US" dirty="0" smtClean="0"/>
              <a:t>CAEN, </a:t>
            </a:r>
            <a:r>
              <a:rPr lang="en-US" dirty="0" err="1" smtClean="0"/>
              <a:t>sunt</a:t>
            </a:r>
            <a:r>
              <a:rPr lang="en-US" dirty="0" smtClean="0"/>
              <a:t> </a:t>
            </a:r>
            <a:r>
              <a:rPr lang="en-US" dirty="0" err="1" smtClean="0"/>
              <a:t>corelate</a:t>
            </a:r>
            <a:r>
              <a:rPr lang="en-US" dirty="0" smtClean="0"/>
              <a:t> ca </a:t>
            </a:r>
            <a:r>
              <a:rPr lang="en-US" dirty="0" err="1" smtClean="0"/>
              <a:t>domeni</a:t>
            </a:r>
            <a:r>
              <a:rPr lang="ro-RO" dirty="0" smtClean="0"/>
              <a:t>i</a:t>
            </a:r>
            <a:r>
              <a:rPr lang="en-US" dirty="0" smtClean="0"/>
              <a:t> </a:t>
            </a:r>
            <a:r>
              <a:rPr lang="en-US" dirty="0" smtClean="0"/>
              <a:t>cu </a:t>
            </a:r>
          </a:p>
          <a:p>
            <a:pPr lvl="1"/>
            <a:r>
              <a:rPr lang="en-US" dirty="0" err="1" smtClean="0"/>
              <a:t>Standardele</a:t>
            </a:r>
            <a:r>
              <a:rPr lang="en-US" dirty="0" smtClean="0"/>
              <a:t> </a:t>
            </a:r>
            <a:r>
              <a:rPr lang="en-US" dirty="0" err="1"/>
              <a:t>pentru</a:t>
            </a:r>
            <a:r>
              <a:rPr lang="en-US" dirty="0"/>
              <a:t> </a:t>
            </a:r>
            <a:r>
              <a:rPr lang="en-US" dirty="0" err="1" smtClean="0"/>
              <a:t>educa</a:t>
            </a:r>
            <a:r>
              <a:rPr lang="ro-RO" dirty="0" smtClean="0"/>
              <a:t>ț</a:t>
            </a:r>
            <a:r>
              <a:rPr lang="en-US" dirty="0" err="1" smtClean="0"/>
              <a:t>ie</a:t>
            </a:r>
            <a:r>
              <a:rPr lang="ro-RO" dirty="0" smtClean="0"/>
              <a:t> </a:t>
            </a:r>
            <a:r>
              <a:rPr lang="en-US" dirty="0" smtClean="0"/>
              <a:t>-</a:t>
            </a:r>
            <a:r>
              <a:rPr lang="ro-RO" dirty="0" smtClean="0"/>
              <a:t> </a:t>
            </a:r>
            <a:r>
              <a:rPr lang="en-US" dirty="0" smtClean="0"/>
              <a:t>ISCED </a:t>
            </a:r>
          </a:p>
          <a:p>
            <a:r>
              <a:rPr lang="en-US" dirty="0" smtClean="0"/>
              <a:t>S</a:t>
            </a:r>
            <a:r>
              <a:rPr lang="ro-RO" dirty="0" smtClean="0"/>
              <a:t>tandarde </a:t>
            </a:r>
            <a:r>
              <a:rPr lang="en-US" dirty="0" err="1" smtClean="0"/>
              <a:t>pentru</a:t>
            </a:r>
            <a:r>
              <a:rPr lang="en-US" dirty="0" smtClean="0"/>
              <a:t> </a:t>
            </a:r>
            <a:r>
              <a:rPr lang="ro-RO" dirty="0" smtClean="0"/>
              <a:t> ocupații </a:t>
            </a:r>
            <a:r>
              <a:rPr lang="en-US" dirty="0" smtClean="0"/>
              <a:t>-</a:t>
            </a:r>
            <a:r>
              <a:rPr lang="ro-RO" dirty="0" smtClean="0"/>
              <a:t> </a:t>
            </a:r>
            <a:r>
              <a:rPr lang="en-US" dirty="0" smtClean="0"/>
              <a:t>ISCO, care </a:t>
            </a:r>
            <a:r>
              <a:rPr lang="en-US" dirty="0" err="1" smtClean="0"/>
              <a:t>sunt</a:t>
            </a:r>
            <a:r>
              <a:rPr lang="en-US" dirty="0" smtClean="0"/>
              <a:t> </a:t>
            </a:r>
            <a:r>
              <a:rPr lang="en-US" dirty="0" err="1" smtClean="0"/>
              <a:t>corelate</a:t>
            </a:r>
            <a:r>
              <a:rPr lang="en-US" dirty="0" smtClean="0"/>
              <a:t> cu </a:t>
            </a:r>
          </a:p>
          <a:p>
            <a:pPr lvl="1"/>
            <a:r>
              <a:rPr lang="en-US" dirty="0" err="1" smtClean="0"/>
              <a:t>Nivelele</a:t>
            </a:r>
            <a:r>
              <a:rPr lang="en-US" dirty="0" smtClean="0"/>
              <a:t> de skills -</a:t>
            </a:r>
            <a:r>
              <a:rPr lang="ro-RO" dirty="0" smtClean="0"/>
              <a:t> </a:t>
            </a:r>
            <a:r>
              <a:rPr lang="en-US" dirty="0" smtClean="0"/>
              <a:t>LS,</a:t>
            </a:r>
            <a:r>
              <a:rPr lang="ro-RO" dirty="0" smtClean="0"/>
              <a:t> </a:t>
            </a:r>
            <a:r>
              <a:rPr lang="en-US" dirty="0" err="1" smtClean="0"/>
              <a:t>corelate</a:t>
            </a:r>
            <a:r>
              <a:rPr lang="en-US" dirty="0" smtClean="0"/>
              <a:t> </a:t>
            </a:r>
            <a:r>
              <a:rPr lang="ro-RO" dirty="0" smtClean="0"/>
              <a:t>cu</a:t>
            </a:r>
            <a:endParaRPr lang="en-US" dirty="0" smtClean="0"/>
          </a:p>
          <a:p>
            <a:pPr lvl="1"/>
            <a:r>
              <a:rPr lang="en-US" dirty="0" err="1" smtClean="0"/>
              <a:t>Nivelele</a:t>
            </a:r>
            <a:r>
              <a:rPr lang="en-US" dirty="0" smtClean="0"/>
              <a:t> de </a:t>
            </a:r>
            <a:r>
              <a:rPr lang="en-US" dirty="0" err="1" smtClean="0"/>
              <a:t>calific</a:t>
            </a:r>
            <a:r>
              <a:rPr lang="ro-RO" dirty="0" smtClean="0"/>
              <a:t>ă</a:t>
            </a:r>
            <a:r>
              <a:rPr lang="en-US" dirty="0" err="1" smtClean="0"/>
              <a:t>ri</a:t>
            </a:r>
            <a:r>
              <a:rPr lang="en-US" dirty="0" smtClean="0"/>
              <a:t> -</a:t>
            </a:r>
            <a:r>
              <a:rPr lang="ro-RO" dirty="0" smtClean="0"/>
              <a:t> </a:t>
            </a:r>
            <a:r>
              <a:rPr lang="en-US" dirty="0" smtClean="0"/>
              <a:t>CNC,</a:t>
            </a:r>
            <a:r>
              <a:rPr lang="ro-RO" dirty="0" smtClean="0"/>
              <a:t> </a:t>
            </a:r>
            <a:r>
              <a:rPr lang="en-US" dirty="0" err="1" smtClean="0"/>
              <a:t>corelate</a:t>
            </a:r>
            <a:r>
              <a:rPr lang="en-US" dirty="0" smtClean="0"/>
              <a:t> cu </a:t>
            </a:r>
          </a:p>
          <a:p>
            <a:pPr lvl="1"/>
            <a:r>
              <a:rPr lang="en-US" dirty="0" err="1" smtClean="0"/>
              <a:t>Nivelele</a:t>
            </a:r>
            <a:r>
              <a:rPr lang="en-US" dirty="0" smtClean="0"/>
              <a:t> de </a:t>
            </a:r>
            <a:r>
              <a:rPr lang="en-US" dirty="0" err="1" smtClean="0"/>
              <a:t>educa</a:t>
            </a:r>
            <a:r>
              <a:rPr lang="ro-RO" dirty="0" smtClean="0"/>
              <a:t>ț</a:t>
            </a:r>
            <a:r>
              <a:rPr lang="en-US" dirty="0" err="1" smtClean="0"/>
              <a:t>ie</a:t>
            </a:r>
            <a:r>
              <a:rPr lang="en-US" dirty="0" smtClean="0"/>
              <a:t> din </a:t>
            </a:r>
            <a:r>
              <a:rPr lang="en-US" dirty="0" err="1" smtClean="0"/>
              <a:t>Standardele</a:t>
            </a:r>
            <a:r>
              <a:rPr lang="en-US" dirty="0" smtClean="0"/>
              <a:t> </a:t>
            </a:r>
            <a:r>
              <a:rPr lang="en-US" dirty="0" err="1" smtClean="0"/>
              <a:t>pentru</a:t>
            </a:r>
            <a:r>
              <a:rPr lang="en-US" dirty="0" smtClean="0"/>
              <a:t> </a:t>
            </a:r>
            <a:r>
              <a:rPr lang="en-US" dirty="0" err="1" smtClean="0"/>
              <a:t>educa</a:t>
            </a:r>
            <a:r>
              <a:rPr lang="ro-RO" dirty="0" smtClean="0"/>
              <a:t>ț</a:t>
            </a:r>
            <a:r>
              <a:rPr lang="en-US" dirty="0" err="1" smtClean="0"/>
              <a:t>ie</a:t>
            </a:r>
            <a:r>
              <a:rPr lang="en-US" dirty="0" smtClean="0"/>
              <a:t>,</a:t>
            </a:r>
          </a:p>
          <a:p>
            <a:pPr marL="0" indent="0">
              <a:buNone/>
            </a:pPr>
            <a:r>
              <a:rPr lang="ro-RO" dirty="0" smtClean="0"/>
              <a:t>T</a:t>
            </a:r>
            <a:r>
              <a:rPr lang="en-US" dirty="0" err="1" smtClean="0"/>
              <a:t>oate</a:t>
            </a:r>
            <a:r>
              <a:rPr lang="en-US" dirty="0" smtClean="0"/>
              <a:t> </a:t>
            </a:r>
            <a:r>
              <a:rPr lang="en-US" dirty="0" err="1" smtClean="0"/>
              <a:t>informa</a:t>
            </a:r>
            <a:r>
              <a:rPr lang="ro-RO" dirty="0" smtClean="0"/>
              <a:t>ț</a:t>
            </a:r>
            <a:r>
              <a:rPr lang="en-US" dirty="0" err="1" smtClean="0"/>
              <a:t>iile</a:t>
            </a:r>
            <a:r>
              <a:rPr lang="en-US" dirty="0" smtClean="0"/>
              <a:t> se </a:t>
            </a:r>
            <a:r>
              <a:rPr lang="en-US" dirty="0" err="1" smtClean="0"/>
              <a:t>reg</a:t>
            </a:r>
            <a:r>
              <a:rPr lang="ro-RO" dirty="0" smtClean="0"/>
              <a:t>ă</a:t>
            </a:r>
            <a:r>
              <a:rPr lang="en-US" dirty="0" err="1" smtClean="0"/>
              <a:t>sesc</a:t>
            </a:r>
            <a:r>
              <a:rPr lang="en-US" dirty="0" smtClean="0"/>
              <a:t> </a:t>
            </a:r>
            <a:r>
              <a:rPr lang="ro-RO" dirty="0" smtClean="0"/>
              <a:t>î</a:t>
            </a:r>
            <a:r>
              <a:rPr lang="en-US" dirty="0" smtClean="0"/>
              <a:t>n</a:t>
            </a:r>
            <a:r>
              <a:rPr lang="ro-RO" dirty="0" smtClean="0"/>
              <a:t>:</a:t>
            </a:r>
            <a:r>
              <a:rPr lang="en-US" dirty="0" smtClean="0"/>
              <a:t> </a:t>
            </a:r>
            <a:endParaRPr lang="ro-RO" dirty="0" smtClean="0"/>
          </a:p>
          <a:p>
            <a:r>
              <a:rPr lang="ro-RO" dirty="0" smtClean="0"/>
              <a:t>Standardele de calificare/ programele de studii</a:t>
            </a:r>
            <a:endParaRPr lang="en-US" dirty="0" smtClean="0"/>
          </a:p>
          <a:p>
            <a:r>
              <a:rPr lang="en-US" dirty="0" smtClean="0"/>
              <a:t>R</a:t>
            </a:r>
            <a:r>
              <a:rPr lang="ro-RO" dirty="0" err="1" smtClean="0"/>
              <a:t>egistrul</a:t>
            </a:r>
            <a:r>
              <a:rPr lang="ro-RO" dirty="0" smtClean="0"/>
              <a:t> </a:t>
            </a:r>
            <a:r>
              <a:rPr lang="en-US" dirty="0" smtClean="0"/>
              <a:t>N</a:t>
            </a:r>
            <a:r>
              <a:rPr lang="ro-RO" dirty="0" err="1" smtClean="0"/>
              <a:t>ațional</a:t>
            </a:r>
            <a:r>
              <a:rPr lang="ro-RO" dirty="0" smtClean="0"/>
              <a:t> al </a:t>
            </a:r>
            <a:r>
              <a:rPr lang="en-US" dirty="0" smtClean="0"/>
              <a:t>C</a:t>
            </a:r>
            <a:r>
              <a:rPr lang="ro-RO" dirty="0" err="1" smtClean="0"/>
              <a:t>alificărilor</a:t>
            </a:r>
            <a:r>
              <a:rPr lang="en-US" dirty="0" smtClean="0"/>
              <a:t> </a:t>
            </a:r>
            <a:endParaRPr lang="ro-RO" dirty="0"/>
          </a:p>
          <a:p>
            <a:pPr marL="0" indent="0">
              <a:buNone/>
            </a:pPr>
            <a:r>
              <a:rPr lang="en-US" dirty="0" smtClean="0"/>
              <a:t>&gt;</a:t>
            </a:r>
            <a:r>
              <a:rPr lang="ro-RO" dirty="0" smtClean="0"/>
              <a:t>Standardele</a:t>
            </a:r>
            <a:r>
              <a:rPr lang="en-US" dirty="0" smtClean="0"/>
              <a:t>/</a:t>
            </a:r>
            <a:r>
              <a:rPr lang="en-US" dirty="0" err="1" smtClean="0"/>
              <a:t>programele</a:t>
            </a:r>
            <a:r>
              <a:rPr lang="en-US" dirty="0" smtClean="0"/>
              <a:t> </a:t>
            </a:r>
            <a:r>
              <a:rPr lang="ro-RO" dirty="0" smtClean="0"/>
              <a:t> sunt naționale,</a:t>
            </a:r>
            <a:r>
              <a:rPr lang="en-US" dirty="0" smtClean="0"/>
              <a:t> </a:t>
            </a:r>
            <a:r>
              <a:rPr lang="en-US" dirty="0" err="1" smtClean="0"/>
              <a:t>dar</a:t>
            </a:r>
            <a:r>
              <a:rPr lang="en-US" dirty="0" smtClean="0"/>
              <a:t> au o parte </a:t>
            </a:r>
            <a:r>
              <a:rPr lang="en-US" dirty="0" err="1" smtClean="0"/>
              <a:t>interna</a:t>
            </a:r>
            <a:r>
              <a:rPr lang="ro-RO" dirty="0" smtClean="0"/>
              <a:t>ț</a:t>
            </a:r>
            <a:r>
              <a:rPr lang="en-US" dirty="0" err="1" smtClean="0"/>
              <a:t>ional</a:t>
            </a:r>
            <a:r>
              <a:rPr lang="ro-RO" dirty="0" smtClean="0"/>
              <a:t>ă</a:t>
            </a:r>
            <a:r>
              <a:rPr lang="en-US" dirty="0" smtClean="0"/>
              <a:t> </a:t>
            </a:r>
            <a:r>
              <a:rPr lang="ro-RO" dirty="0" smtClean="0"/>
              <a:t>ș</a:t>
            </a:r>
            <a:r>
              <a:rPr lang="en-US" dirty="0" err="1" smtClean="0"/>
              <a:t>i</a:t>
            </a:r>
            <a:r>
              <a:rPr lang="en-US" dirty="0" smtClean="0"/>
              <a:t> </a:t>
            </a:r>
            <a:r>
              <a:rPr lang="en-US" dirty="0" err="1" smtClean="0"/>
              <a:t>una</a:t>
            </a:r>
            <a:r>
              <a:rPr lang="en-US" dirty="0" smtClean="0"/>
              <a:t> </a:t>
            </a:r>
            <a:r>
              <a:rPr lang="en-US" dirty="0" err="1" smtClean="0"/>
              <a:t>na</a:t>
            </a:r>
            <a:r>
              <a:rPr lang="ro-RO" dirty="0" smtClean="0"/>
              <a:t>ț</a:t>
            </a:r>
            <a:r>
              <a:rPr lang="en-US" dirty="0" err="1" smtClean="0"/>
              <a:t>ional</a:t>
            </a:r>
            <a:r>
              <a:rPr lang="ro-RO" dirty="0" smtClean="0"/>
              <a:t>ă</a:t>
            </a:r>
            <a:r>
              <a:rPr lang="en-US" dirty="0" smtClean="0"/>
              <a:t> </a:t>
            </a:r>
            <a:r>
              <a:rPr lang="ro-RO" dirty="0" smtClean="0"/>
              <a:t> </a:t>
            </a:r>
          </a:p>
          <a:p>
            <a:pPr marL="0" indent="0">
              <a:buNone/>
            </a:pPr>
            <a:r>
              <a:rPr lang="en-US" dirty="0" smtClean="0"/>
              <a:t>&gt;</a:t>
            </a:r>
            <a:r>
              <a:rPr lang="ro-RO" dirty="0" smtClean="0"/>
              <a:t>Standardele </a:t>
            </a:r>
            <a:r>
              <a:rPr lang="en-US" dirty="0" smtClean="0"/>
              <a:t>de </a:t>
            </a:r>
            <a:r>
              <a:rPr lang="en-US" dirty="0" err="1" smtClean="0"/>
              <a:t>nivel</a:t>
            </a:r>
            <a:r>
              <a:rPr lang="en-US" dirty="0" smtClean="0"/>
              <a:t> </a:t>
            </a:r>
            <a:r>
              <a:rPr lang="ro-RO" dirty="0" smtClean="0"/>
              <a:t>e</a:t>
            </a:r>
            <a:r>
              <a:rPr lang="en-US" dirty="0" err="1" smtClean="0"/>
              <a:t>uropean</a:t>
            </a:r>
            <a:r>
              <a:rPr lang="en-US" dirty="0" smtClean="0"/>
              <a:t>  </a:t>
            </a:r>
            <a:r>
              <a:rPr lang="ro-RO" dirty="0" smtClean="0"/>
              <a:t>= ocupații reglementate</a:t>
            </a:r>
            <a:endParaRPr lang="en-US" dirty="0" smtClean="0"/>
          </a:p>
          <a:p>
            <a:pPr marL="0" indent="0">
              <a:buNone/>
            </a:pPr>
            <a:r>
              <a:rPr lang="en-US" dirty="0" smtClean="0"/>
              <a:t>&gt;</a:t>
            </a:r>
            <a:r>
              <a:rPr lang="en-US" dirty="0" err="1" smtClean="0"/>
              <a:t>standarde</a:t>
            </a:r>
            <a:r>
              <a:rPr lang="en-US" dirty="0" smtClean="0"/>
              <a:t> </a:t>
            </a:r>
            <a:r>
              <a:rPr lang="en-US" dirty="0" err="1" smtClean="0"/>
              <a:t>sectoriale</a:t>
            </a:r>
            <a:r>
              <a:rPr lang="en-US" dirty="0" smtClean="0"/>
              <a:t> </a:t>
            </a:r>
            <a:r>
              <a:rPr lang="en-US" dirty="0" smtClean="0"/>
              <a:t>=</a:t>
            </a:r>
            <a:r>
              <a:rPr lang="ro-RO" dirty="0" smtClean="0"/>
              <a:t> </a:t>
            </a:r>
            <a:r>
              <a:rPr lang="en-US" dirty="0" smtClean="0"/>
              <a:t>la </a:t>
            </a:r>
            <a:r>
              <a:rPr lang="en-US" dirty="0" err="1" smtClean="0"/>
              <a:t>nivelul</a:t>
            </a:r>
            <a:r>
              <a:rPr lang="en-US" dirty="0" smtClean="0"/>
              <a:t> </a:t>
            </a:r>
            <a:r>
              <a:rPr lang="en-US" dirty="0" err="1" smtClean="0"/>
              <a:t>unui</a:t>
            </a:r>
            <a:r>
              <a:rPr lang="en-US" dirty="0" smtClean="0"/>
              <a:t> sector de </a:t>
            </a:r>
            <a:r>
              <a:rPr lang="en-US" dirty="0" err="1" smtClean="0"/>
              <a:t>activitate</a:t>
            </a:r>
            <a:r>
              <a:rPr lang="ro-RO" dirty="0" smtClean="0"/>
              <a:t>,</a:t>
            </a:r>
            <a:r>
              <a:rPr lang="en-US" dirty="0" smtClean="0"/>
              <a:t> </a:t>
            </a:r>
            <a:r>
              <a:rPr lang="en-US" dirty="0" err="1" smtClean="0"/>
              <a:t>recunoscute</a:t>
            </a:r>
            <a:r>
              <a:rPr lang="en-US" dirty="0" smtClean="0"/>
              <a:t> de </a:t>
            </a:r>
            <a:r>
              <a:rPr lang="en-US" dirty="0" err="1" smtClean="0"/>
              <a:t>mai</a:t>
            </a:r>
            <a:r>
              <a:rPr lang="en-US" dirty="0" smtClean="0"/>
              <a:t> </a:t>
            </a:r>
            <a:r>
              <a:rPr lang="en-US" dirty="0" err="1" smtClean="0"/>
              <a:t>multe</a:t>
            </a:r>
            <a:r>
              <a:rPr lang="en-US" dirty="0" smtClean="0"/>
              <a:t> state </a:t>
            </a:r>
            <a:endParaRPr lang="en-US" dirty="0"/>
          </a:p>
        </p:txBody>
      </p:sp>
      <p:sp>
        <p:nvSpPr>
          <p:cNvPr id="2" name="Slide Number Placeholder 1"/>
          <p:cNvSpPr>
            <a:spLocks noGrp="1"/>
          </p:cNvSpPr>
          <p:nvPr>
            <p:ph type="sldNum" sz="quarter" idx="12"/>
          </p:nvPr>
        </p:nvSpPr>
        <p:spPr/>
        <p:txBody>
          <a:bodyPr/>
          <a:lstStyle/>
          <a:p>
            <a:fld id="{9E50D555-AD09-4184-8F27-884809BFB095}" type="slidenum">
              <a:rPr lang="en-US" smtClean="0"/>
              <a:t>23</a:t>
            </a:fld>
            <a:endParaRPr lang="en-US"/>
          </a:p>
        </p:txBody>
      </p:sp>
    </p:spTree>
    <p:extLst>
      <p:ext uri="{BB962C8B-B14F-4D97-AF65-F5344CB8AC3E}">
        <p14:creationId xmlns:p14="http://schemas.microsoft.com/office/powerpoint/2010/main" val="3150544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697445" y="1965731"/>
            <a:ext cx="6821831" cy="4300926"/>
          </a:xfrm>
          <a:prstGeom prst="rect">
            <a:avLst/>
          </a:prstGeom>
        </p:spPr>
      </p:pic>
      <p:sp>
        <p:nvSpPr>
          <p:cNvPr id="2" name="Title 1"/>
          <p:cNvSpPr>
            <a:spLocks noGrp="1"/>
          </p:cNvSpPr>
          <p:nvPr>
            <p:ph type="title"/>
          </p:nvPr>
        </p:nvSpPr>
        <p:spPr>
          <a:xfrm>
            <a:off x="1165019" y="370640"/>
            <a:ext cx="9581882" cy="1505397"/>
          </a:xfrm>
        </p:spPr>
        <p:txBody>
          <a:bodyPr>
            <a:noAutofit/>
          </a:bodyPr>
          <a:lstStyle/>
          <a:p>
            <a:pPr algn="ctr"/>
            <a:r>
              <a:rPr lang="en-US" sz="2800" b="1" dirty="0" smtClean="0"/>
              <a:t>4.Sistemul </a:t>
            </a:r>
            <a:r>
              <a:rPr lang="en-US" sz="2800" b="1" dirty="0"/>
              <a:t>de </a:t>
            </a:r>
            <a:r>
              <a:rPr lang="en-US" sz="2800" b="1" dirty="0" err="1"/>
              <a:t>educație</a:t>
            </a:r>
            <a:r>
              <a:rPr lang="en-US" sz="2800" b="1" dirty="0"/>
              <a:t> </a:t>
            </a:r>
            <a:r>
              <a:rPr lang="en-US" sz="2800" b="1" dirty="0" err="1"/>
              <a:t>și</a:t>
            </a:r>
            <a:r>
              <a:rPr lang="en-US" sz="2800" b="1" dirty="0"/>
              <a:t> </a:t>
            </a:r>
            <a:r>
              <a:rPr lang="en-US" sz="2800" b="1" dirty="0" err="1"/>
              <a:t>formare</a:t>
            </a:r>
            <a:r>
              <a:rPr lang="en-US" sz="2800" b="1" dirty="0"/>
              <a:t> </a:t>
            </a:r>
            <a:r>
              <a:rPr lang="en-US" sz="2800" b="1" dirty="0" err="1"/>
              <a:t>profesională</a:t>
            </a:r>
            <a:r>
              <a:rPr lang="en-US" sz="2800" b="1" dirty="0"/>
              <a:t> </a:t>
            </a:r>
            <a:r>
              <a:rPr lang="en-US" sz="2800" b="1" dirty="0" err="1"/>
              <a:t>corelat</a:t>
            </a:r>
            <a:r>
              <a:rPr lang="en-US" sz="2800" b="1" dirty="0"/>
              <a:t> cu </a:t>
            </a:r>
            <a:r>
              <a:rPr lang="en-US" sz="2800" b="1" dirty="0" err="1"/>
              <a:t>piața</a:t>
            </a:r>
            <a:r>
              <a:rPr lang="en-US" sz="2800" b="1" dirty="0"/>
              <a:t> </a:t>
            </a:r>
            <a:r>
              <a:rPr lang="en-US" sz="2800" b="1" dirty="0" err="1"/>
              <a:t>muncii</a:t>
            </a:r>
            <a:r>
              <a:rPr lang="en-US" sz="2800" b="1" dirty="0"/>
              <a:t> </a:t>
            </a:r>
            <a:r>
              <a:rPr lang="en-US" sz="2800" b="1" dirty="0" err="1"/>
              <a:t>pentru</a:t>
            </a:r>
            <a:r>
              <a:rPr lang="en-US" sz="2800" b="1" dirty="0"/>
              <a:t> </a:t>
            </a:r>
            <a:r>
              <a:rPr lang="en-US" sz="2800" b="1" dirty="0" err="1"/>
              <a:t>reducerea</a:t>
            </a:r>
            <a:r>
              <a:rPr lang="en-US" sz="2800" b="1" dirty="0"/>
              <a:t> </a:t>
            </a:r>
            <a:r>
              <a:rPr lang="en-US" sz="2800" b="1" dirty="0" err="1"/>
              <a:t>discrepanței</a:t>
            </a:r>
            <a:r>
              <a:rPr lang="en-US" sz="2800" b="1" dirty="0"/>
              <a:t> </a:t>
            </a:r>
            <a:r>
              <a:rPr lang="en-US" sz="2800" b="1" dirty="0" err="1"/>
              <a:t>dintre</a:t>
            </a:r>
            <a:r>
              <a:rPr lang="en-US" sz="2800" b="1" dirty="0"/>
              <a:t> </a:t>
            </a:r>
            <a:r>
              <a:rPr lang="en-US" sz="2800" b="1" dirty="0" err="1"/>
              <a:t>cererea</a:t>
            </a:r>
            <a:r>
              <a:rPr lang="en-US" sz="2800" b="1" dirty="0"/>
              <a:t> </a:t>
            </a:r>
            <a:r>
              <a:rPr lang="en-US" sz="2800" b="1" dirty="0" err="1"/>
              <a:t>pieței</a:t>
            </a:r>
            <a:r>
              <a:rPr lang="en-US" sz="2800" b="1" dirty="0"/>
              <a:t> </a:t>
            </a:r>
            <a:r>
              <a:rPr lang="en-US" sz="2800" b="1" dirty="0" err="1"/>
              <a:t>muncii</a:t>
            </a:r>
            <a:r>
              <a:rPr lang="en-US" sz="2800" b="1" dirty="0"/>
              <a:t> </a:t>
            </a:r>
            <a:r>
              <a:rPr lang="en-US" sz="2800" b="1" dirty="0" err="1"/>
              <a:t>și</a:t>
            </a:r>
            <a:r>
              <a:rPr lang="en-US" sz="2800" b="1" dirty="0"/>
              <a:t> </a:t>
            </a:r>
            <a:r>
              <a:rPr lang="en-US" sz="2800" b="1" dirty="0" err="1"/>
              <a:t>oferta</a:t>
            </a:r>
            <a:r>
              <a:rPr lang="en-US" sz="2800" b="1" dirty="0"/>
              <a:t> </a:t>
            </a:r>
            <a:r>
              <a:rPr lang="en-US" sz="2800" b="1" dirty="0" err="1"/>
              <a:t>educațională</a:t>
            </a:r>
            <a:endParaRPr lang="en-US" sz="2800" b="1" dirty="0"/>
          </a:p>
        </p:txBody>
      </p:sp>
      <p:sp>
        <p:nvSpPr>
          <p:cNvPr id="3" name="Content Placeholder 2"/>
          <p:cNvSpPr>
            <a:spLocks noGrp="1"/>
          </p:cNvSpPr>
          <p:nvPr>
            <p:ph idx="1"/>
          </p:nvPr>
        </p:nvSpPr>
        <p:spPr>
          <a:xfrm>
            <a:off x="838200" y="1825625"/>
            <a:ext cx="8102600" cy="4351338"/>
          </a:xfrm>
        </p:spPr>
        <p:txBody>
          <a:bodyPr/>
          <a:lstStyle/>
          <a:p>
            <a:pPr marL="0" indent="0">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24</a:t>
            </a:fld>
            <a:endParaRPr lang="en-US"/>
          </a:p>
        </p:txBody>
      </p:sp>
    </p:spTree>
    <p:extLst>
      <p:ext uri="{BB962C8B-B14F-4D97-AF65-F5344CB8AC3E}">
        <p14:creationId xmlns:p14="http://schemas.microsoft.com/office/powerpoint/2010/main" val="988974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ro-RO" b="1" dirty="0" smtClean="0"/>
              <a:t>Exemplificare în piața muncii – în fișă de post / anunț cu informații pentru angajare </a:t>
            </a:r>
            <a:endParaRPr lang="en-US" b="1" dirty="0"/>
          </a:p>
        </p:txBody>
      </p:sp>
      <p:sp>
        <p:nvSpPr>
          <p:cNvPr id="6" name="Content Placeholder 5"/>
          <p:cNvSpPr>
            <a:spLocks noGrp="1"/>
          </p:cNvSpPr>
          <p:nvPr>
            <p:ph sz="half" idx="2"/>
          </p:nvPr>
        </p:nvSpPr>
        <p:spPr>
          <a:xfrm>
            <a:off x="1097280" y="2582335"/>
            <a:ext cx="3753394" cy="3286760"/>
          </a:xfrm>
        </p:spPr>
        <p:txBody>
          <a:bodyPr/>
          <a:lstStyle/>
          <a:p>
            <a:pPr marL="0" indent="0">
              <a:buNone/>
            </a:pPr>
            <a:r>
              <a:rPr lang="en-US" b="1" dirty="0"/>
              <a:t>Cost analyst with </a:t>
            </a:r>
            <a:r>
              <a:rPr lang="en-US" b="1" dirty="0" smtClean="0"/>
              <a:t>English</a:t>
            </a:r>
            <a:r>
              <a:rPr lang="ro-RO" b="1" dirty="0" smtClean="0"/>
              <a:t> / analist de costuri cu cunoștințe de limbă engleză </a:t>
            </a:r>
            <a:endParaRPr lang="en-US" b="1" dirty="0" smtClean="0"/>
          </a:p>
          <a:p>
            <a:pPr marL="0" indent="0">
              <a:buNone/>
            </a:pPr>
            <a:r>
              <a:rPr lang="en-US" dirty="0"/>
              <a:t>Michelin</a:t>
            </a:r>
          </a:p>
          <a:p>
            <a:pPr marL="0" indent="0">
              <a:buNone/>
            </a:pPr>
            <a:r>
              <a:rPr lang="en-US" dirty="0" err="1" smtClean="0"/>
              <a:t>Bucure</a:t>
            </a:r>
            <a:r>
              <a:rPr lang="ro-RO" dirty="0" smtClean="0"/>
              <a:t>ș</a:t>
            </a:r>
            <a:r>
              <a:rPr lang="en-US" dirty="0" err="1" smtClean="0"/>
              <a:t>ti</a:t>
            </a:r>
            <a:r>
              <a:rPr lang="en-US" dirty="0"/>
              <a:t>, RO</a:t>
            </a:r>
          </a:p>
        </p:txBody>
      </p:sp>
      <p:sp>
        <p:nvSpPr>
          <p:cNvPr id="7" name="Content Placeholder 6"/>
          <p:cNvSpPr>
            <a:spLocks noGrp="1"/>
          </p:cNvSpPr>
          <p:nvPr>
            <p:ph sz="quarter" idx="4"/>
          </p:nvPr>
        </p:nvSpPr>
        <p:spPr>
          <a:xfrm>
            <a:off x="5207726" y="2582334"/>
            <a:ext cx="5947954" cy="3286760"/>
          </a:xfrm>
        </p:spPr>
        <p:txBody>
          <a:bodyPr>
            <a:normAutofit fontScale="70000" lnSpcReduction="20000"/>
          </a:bodyPr>
          <a:lstStyle/>
          <a:p>
            <a:r>
              <a:rPr lang="en-US" b="1" dirty="0" err="1" smtClean="0"/>
              <a:t>Industr</a:t>
            </a:r>
            <a:r>
              <a:rPr lang="ro-RO" b="1" dirty="0" smtClean="0"/>
              <a:t>ie</a:t>
            </a:r>
            <a:r>
              <a:rPr lang="en-US" b="1" dirty="0" smtClean="0"/>
              <a:t>---CAEN </a:t>
            </a:r>
            <a:endParaRPr lang="en-US" b="1" dirty="0"/>
          </a:p>
          <a:p>
            <a:pPr marL="398463" indent="0">
              <a:buNone/>
            </a:pPr>
            <a:r>
              <a:rPr lang="en-US" dirty="0" err="1" smtClean="0"/>
              <a:t>Automotiv</a:t>
            </a:r>
            <a:r>
              <a:rPr lang="en-US" dirty="0" smtClean="0"/>
              <a:t>, </a:t>
            </a:r>
            <a:r>
              <a:rPr lang="ro-RO" dirty="0" smtClean="0"/>
              <a:t>Cercetare și transport / </a:t>
            </a:r>
            <a:r>
              <a:rPr lang="ro-RO" dirty="0" smtClean="0"/>
              <a:t>cale ferată </a:t>
            </a:r>
            <a:endParaRPr lang="ro-RO" dirty="0" smtClean="0"/>
          </a:p>
          <a:p>
            <a:pPr marL="398463" indent="0">
              <a:buNone/>
            </a:pPr>
            <a:r>
              <a:rPr lang="ro-RO" dirty="0" smtClean="0"/>
              <a:t>(</a:t>
            </a:r>
            <a:r>
              <a:rPr lang="ro-RO" dirty="0" err="1" smtClean="0"/>
              <a:t>Automotive</a:t>
            </a:r>
            <a:r>
              <a:rPr lang="ro-RO" dirty="0" smtClean="0"/>
              <a:t>, </a:t>
            </a:r>
            <a:r>
              <a:rPr lang="en-US" dirty="0" smtClean="0"/>
              <a:t>Research</a:t>
            </a:r>
            <a:r>
              <a:rPr lang="en-US" dirty="0"/>
              <a:t>, and </a:t>
            </a:r>
            <a:r>
              <a:rPr lang="ro-RO" dirty="0" smtClean="0"/>
              <a:t>T</a:t>
            </a:r>
            <a:r>
              <a:rPr lang="en-US" dirty="0" err="1" smtClean="0"/>
              <a:t>ransportation</a:t>
            </a:r>
            <a:r>
              <a:rPr lang="en-US" dirty="0" smtClean="0"/>
              <a:t>/Trucking/Railroad</a:t>
            </a:r>
            <a:r>
              <a:rPr lang="ro-RO" dirty="0" smtClean="0"/>
              <a:t>) </a:t>
            </a:r>
            <a:endParaRPr lang="en-US" dirty="0"/>
          </a:p>
          <a:p>
            <a:r>
              <a:rPr lang="ro-RO" b="1" dirty="0" smtClean="0"/>
              <a:t>Tip de angajare</a:t>
            </a:r>
            <a:endParaRPr lang="en-US" b="1" dirty="0"/>
          </a:p>
          <a:p>
            <a:pPr marL="0" indent="398463">
              <a:buNone/>
            </a:pPr>
            <a:r>
              <a:rPr lang="ro-RO" dirty="0" smtClean="0"/>
              <a:t>Cu normă întreagă</a:t>
            </a:r>
            <a:endParaRPr lang="en-US" dirty="0"/>
          </a:p>
          <a:p>
            <a:r>
              <a:rPr lang="en-US" b="1" dirty="0" err="1" smtClean="0"/>
              <a:t>Experien</a:t>
            </a:r>
            <a:r>
              <a:rPr lang="ro-RO" b="1" dirty="0" err="1" smtClean="0"/>
              <a:t>ță</a:t>
            </a:r>
            <a:r>
              <a:rPr lang="ro-RO" b="1" dirty="0" smtClean="0"/>
              <a:t> </a:t>
            </a:r>
            <a:endParaRPr lang="en-US" b="1" dirty="0"/>
          </a:p>
          <a:p>
            <a:pPr marL="231775" indent="166688">
              <a:buNone/>
            </a:pPr>
            <a:r>
              <a:rPr lang="en-US" dirty="0" smtClean="0"/>
              <a:t>N</a:t>
            </a:r>
            <a:r>
              <a:rPr lang="ro-RO" dirty="0" smtClean="0"/>
              <a:t>u este aplicabil</a:t>
            </a:r>
            <a:endParaRPr lang="en-US" dirty="0"/>
          </a:p>
          <a:p>
            <a:r>
              <a:rPr lang="ro-RO" b="1" dirty="0" smtClean="0"/>
              <a:t>Funcțiune a locului de muncă</a:t>
            </a:r>
            <a:r>
              <a:rPr lang="en-US" b="1" dirty="0" smtClean="0"/>
              <a:t>-</a:t>
            </a:r>
            <a:r>
              <a:rPr lang="en-US" b="1" dirty="0" err="1" smtClean="0"/>
              <a:t>responsabilitate</a:t>
            </a:r>
            <a:r>
              <a:rPr lang="en-US" b="1" dirty="0" smtClean="0"/>
              <a:t> </a:t>
            </a:r>
            <a:endParaRPr lang="en-US" b="1" dirty="0"/>
          </a:p>
          <a:p>
            <a:pPr marL="0" indent="398463">
              <a:buNone/>
            </a:pPr>
            <a:r>
              <a:rPr lang="en-US" dirty="0" err="1" smtClean="0"/>
              <a:t>Finan</a:t>
            </a:r>
            <a:r>
              <a:rPr lang="ro-RO" dirty="0" err="1" smtClean="0"/>
              <a:t>țe</a:t>
            </a:r>
            <a:r>
              <a:rPr lang="ro-RO" dirty="0" smtClean="0"/>
              <a:t>, vânzări</a:t>
            </a:r>
            <a:endParaRPr lang="en-US" dirty="0"/>
          </a:p>
        </p:txBody>
      </p:sp>
      <p:sp>
        <p:nvSpPr>
          <p:cNvPr id="2" name="Slide Number Placeholder 1"/>
          <p:cNvSpPr>
            <a:spLocks noGrp="1"/>
          </p:cNvSpPr>
          <p:nvPr>
            <p:ph type="sldNum" sz="quarter" idx="12"/>
          </p:nvPr>
        </p:nvSpPr>
        <p:spPr/>
        <p:txBody>
          <a:bodyPr/>
          <a:lstStyle/>
          <a:p>
            <a:fld id="{9E50D555-AD09-4184-8F27-884809BFB095}" type="slidenum">
              <a:rPr lang="en-US" smtClean="0"/>
              <a:t>25</a:t>
            </a:fld>
            <a:endParaRPr lang="en-US"/>
          </a:p>
        </p:txBody>
      </p:sp>
    </p:spTree>
    <p:extLst>
      <p:ext uri="{BB962C8B-B14F-4D97-AF65-F5344CB8AC3E}">
        <p14:creationId xmlns:p14="http://schemas.microsoft.com/office/powerpoint/2010/main" val="36066209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4000" b="1" dirty="0" smtClean="0"/>
              <a:t>Exemplu: anunț de angajare</a:t>
            </a:r>
            <a:r>
              <a:rPr lang="en-US" sz="4000" b="1" dirty="0" smtClean="0"/>
              <a:t>(2)</a:t>
            </a:r>
            <a:r>
              <a:rPr lang="ro-RO" sz="4000" b="1" dirty="0"/>
              <a:t> - Contabil de </a:t>
            </a:r>
            <a:r>
              <a:rPr lang="ro-RO" sz="4000" b="1" dirty="0" smtClean="0"/>
              <a:t>costuri (</a:t>
            </a:r>
            <a:r>
              <a:rPr lang="ro-RO" sz="4000" b="1" dirty="0" err="1" smtClean="0"/>
              <a:t>eng</a:t>
            </a:r>
            <a:r>
              <a:rPr lang="ro-RO" sz="4000" b="1" dirty="0" smtClean="0"/>
              <a:t>.) - Michelin  </a:t>
            </a:r>
            <a:endParaRPr lang="en-US" sz="4000" b="1" dirty="0"/>
          </a:p>
        </p:txBody>
      </p:sp>
      <p:sp>
        <p:nvSpPr>
          <p:cNvPr id="4" name="Text Placeholder 3"/>
          <p:cNvSpPr>
            <a:spLocks noGrp="1"/>
          </p:cNvSpPr>
          <p:nvPr>
            <p:ph type="body" idx="1"/>
          </p:nvPr>
        </p:nvSpPr>
        <p:spPr>
          <a:xfrm>
            <a:off x="887219" y="1802673"/>
            <a:ext cx="5087075" cy="714257"/>
          </a:xfrm>
        </p:spPr>
        <p:txBody>
          <a:bodyPr>
            <a:normAutofit lnSpcReduction="10000"/>
          </a:bodyPr>
          <a:lstStyle/>
          <a:p>
            <a:r>
              <a:rPr lang="ro-RO" sz="2400" b="1" dirty="0" smtClean="0"/>
              <a:t>Descrierea </a:t>
            </a:r>
            <a:r>
              <a:rPr lang="ro-RO" sz="2400" b="1" dirty="0"/>
              <a:t>locului de muncă – descriere – principale </a:t>
            </a:r>
            <a:r>
              <a:rPr lang="ro-RO" sz="2400" b="1" dirty="0" smtClean="0"/>
              <a:t>activități</a:t>
            </a:r>
            <a:r>
              <a:rPr lang="en-US" sz="2400" b="1" dirty="0" smtClean="0"/>
              <a:t>/</a:t>
            </a:r>
            <a:r>
              <a:rPr lang="ro-RO" sz="2400" b="1" dirty="0" smtClean="0"/>
              <a:t> </a:t>
            </a:r>
            <a:r>
              <a:rPr lang="en-US" sz="2400" b="1" dirty="0" err="1" smtClean="0"/>
              <a:t>sarcini</a:t>
            </a:r>
            <a:r>
              <a:rPr lang="en-US" sz="2400" b="1" dirty="0" smtClean="0"/>
              <a:t> </a:t>
            </a:r>
            <a:endParaRPr lang="en-US" sz="2400" dirty="0"/>
          </a:p>
        </p:txBody>
      </p:sp>
      <p:sp>
        <p:nvSpPr>
          <p:cNvPr id="3" name="Content Placeholder 2"/>
          <p:cNvSpPr>
            <a:spLocks noGrp="1"/>
          </p:cNvSpPr>
          <p:nvPr>
            <p:ph sz="half" idx="2"/>
          </p:nvPr>
        </p:nvSpPr>
        <p:spPr>
          <a:xfrm>
            <a:off x="313509" y="2516931"/>
            <a:ext cx="5660785" cy="3909996"/>
          </a:xfrm>
        </p:spPr>
        <p:txBody>
          <a:bodyPr>
            <a:noAutofit/>
          </a:bodyPr>
          <a:lstStyle/>
          <a:p>
            <a:pPr marL="631825" indent="-349250">
              <a:spcBef>
                <a:spcPts val="0"/>
              </a:spcBef>
              <a:buFont typeface="Wingdings" panose="05000000000000000000" pitchFamily="2" charset="2"/>
              <a:buChar char="v"/>
            </a:pPr>
            <a:r>
              <a:rPr lang="ro-RO" sz="1300" dirty="0" smtClean="0"/>
              <a:t>Realizează sarcini de închidere a lunii în conformitate cu termene limită, niveluri de calitate așteptate și reguli ale Grupului</a:t>
            </a:r>
            <a:r>
              <a:rPr lang="en-US" sz="1300" dirty="0" smtClean="0"/>
              <a:t>;</a:t>
            </a:r>
            <a:endParaRPr lang="ro-RO" sz="1300" dirty="0" smtClean="0"/>
          </a:p>
          <a:p>
            <a:pPr marL="631825" indent="-349250">
              <a:spcBef>
                <a:spcPts val="0"/>
              </a:spcBef>
              <a:buFont typeface="Wingdings" panose="05000000000000000000" pitchFamily="2" charset="2"/>
              <a:buChar char="v"/>
            </a:pPr>
            <a:r>
              <a:rPr lang="en-US" sz="1300" dirty="0" smtClean="0"/>
              <a:t>Control</a:t>
            </a:r>
            <a:r>
              <a:rPr lang="ro-RO" sz="1300" dirty="0" err="1" smtClean="0"/>
              <a:t>ează</a:t>
            </a:r>
            <a:r>
              <a:rPr lang="ro-RO" sz="1300" dirty="0" smtClean="0"/>
              <a:t> calitatea datelor de intrare de sub-proces</a:t>
            </a:r>
            <a:r>
              <a:rPr lang="en-US" sz="1300" dirty="0" smtClean="0"/>
              <a:t>;</a:t>
            </a:r>
            <a:endParaRPr lang="en-US" sz="1300" dirty="0"/>
          </a:p>
          <a:p>
            <a:pPr marL="631825" indent="-349250">
              <a:spcBef>
                <a:spcPts val="0"/>
              </a:spcBef>
              <a:buFont typeface="Wingdings" panose="05000000000000000000" pitchFamily="2" charset="2"/>
              <a:buChar char="v"/>
            </a:pPr>
            <a:r>
              <a:rPr lang="en-US" sz="1300" dirty="0" smtClean="0"/>
              <a:t>Pre</a:t>
            </a:r>
            <a:r>
              <a:rPr lang="ro-RO" sz="1300" dirty="0" smtClean="0"/>
              <a:t>gătește și transmite indicatorii cheie către entități operaționale și Grup </a:t>
            </a:r>
            <a:r>
              <a:rPr lang="en-US" sz="1300" dirty="0" smtClean="0"/>
              <a:t>("</a:t>
            </a:r>
            <a:r>
              <a:rPr lang="en-US" sz="1300" dirty="0" err="1"/>
              <a:t>Coût</a:t>
            </a:r>
            <a:r>
              <a:rPr lang="en-US" sz="1300" dirty="0"/>
              <a:t> </a:t>
            </a:r>
            <a:r>
              <a:rPr lang="en-US" sz="1300" dirty="0" err="1"/>
              <a:t>Façon</a:t>
            </a:r>
            <a:r>
              <a:rPr lang="en-US" sz="1300" dirty="0"/>
              <a:t>", Cost of Materials, CRI, Measured Inventories, Variances, inventories discrepancies, etc.). </a:t>
            </a:r>
            <a:r>
              <a:rPr lang="ro-RO" sz="1300" dirty="0" smtClean="0"/>
              <a:t>Asigură integritatea lor cu termenele limită stabilite pentru a permite entităților să ia decizii în cunoștință de cauză / informate;</a:t>
            </a:r>
            <a:endParaRPr lang="en-US" sz="1300" dirty="0"/>
          </a:p>
          <a:p>
            <a:pPr marL="631825" indent="-349250">
              <a:spcBef>
                <a:spcPts val="0"/>
              </a:spcBef>
              <a:buFont typeface="Wingdings" panose="05000000000000000000" pitchFamily="2" charset="2"/>
              <a:buChar char="v"/>
            </a:pPr>
            <a:r>
              <a:rPr lang="ro-RO" sz="1300" dirty="0" smtClean="0"/>
              <a:t>Realizează sarcini de închidere anuale: consolidarea inventarului fizic, analize de varianță și planuri de acțiune;</a:t>
            </a:r>
            <a:endParaRPr lang="en-US" sz="1300" dirty="0"/>
          </a:p>
          <a:p>
            <a:pPr marL="631825" indent="-349250">
              <a:spcBef>
                <a:spcPts val="0"/>
              </a:spcBef>
              <a:buFont typeface="Wingdings" panose="05000000000000000000" pitchFamily="2" charset="2"/>
              <a:buChar char="v"/>
            </a:pPr>
            <a:r>
              <a:rPr lang="en-US" sz="1300" dirty="0" smtClean="0"/>
              <a:t>Col</a:t>
            </a:r>
            <a:r>
              <a:rPr lang="ro-RO" sz="1300" dirty="0" err="1" smtClean="0"/>
              <a:t>ecționează</a:t>
            </a:r>
            <a:r>
              <a:rPr lang="ro-RO" sz="1300" dirty="0" smtClean="0"/>
              <a:t> date necesare și calculează costurile standard</a:t>
            </a:r>
            <a:r>
              <a:rPr lang="en-US" sz="1300" dirty="0" smtClean="0"/>
              <a:t>;</a:t>
            </a:r>
            <a:endParaRPr lang="en-US" sz="1300" dirty="0"/>
          </a:p>
          <a:p>
            <a:pPr marL="631825" indent="-349250">
              <a:spcBef>
                <a:spcPts val="0"/>
              </a:spcBef>
              <a:buFont typeface="Wingdings" panose="05000000000000000000" pitchFamily="2" charset="2"/>
              <a:buChar char="v"/>
            </a:pPr>
            <a:r>
              <a:rPr lang="en-US" sz="1300" dirty="0" err="1" smtClean="0"/>
              <a:t>Contribu</a:t>
            </a:r>
            <a:r>
              <a:rPr lang="ro-RO" sz="1300" dirty="0" smtClean="0"/>
              <a:t>i</a:t>
            </a:r>
            <a:r>
              <a:rPr lang="en-US" sz="1300" dirty="0" smtClean="0"/>
              <a:t>e</a:t>
            </a:r>
            <a:r>
              <a:rPr lang="ro-RO" sz="1300" dirty="0" smtClean="0"/>
              <a:t> la îmbunătățirea proceselor, metodelor și sistemelor/ instrumentelor din domeniu pentru informare</a:t>
            </a:r>
            <a:r>
              <a:rPr lang="en-US" sz="1300" dirty="0" smtClean="0"/>
              <a:t>;</a:t>
            </a:r>
            <a:endParaRPr lang="en-US" sz="1300" dirty="0"/>
          </a:p>
          <a:p>
            <a:pPr marL="631825" indent="-349250">
              <a:spcBef>
                <a:spcPts val="0"/>
              </a:spcBef>
              <a:buFont typeface="Wingdings" panose="05000000000000000000" pitchFamily="2" charset="2"/>
              <a:buChar char="v"/>
            </a:pPr>
            <a:r>
              <a:rPr lang="ro-RO" sz="1300" dirty="0" smtClean="0"/>
              <a:t>Realizează autoevaluări pentru control intern și contribuie la planuri de acțiune din domeniul său în concordanță cu calendarul stabilit; </a:t>
            </a:r>
            <a:endParaRPr lang="en-US" sz="1300" dirty="0"/>
          </a:p>
          <a:p>
            <a:pPr marL="631825" indent="-349250">
              <a:spcBef>
                <a:spcPts val="0"/>
              </a:spcBef>
              <a:buFont typeface="Wingdings" panose="05000000000000000000" pitchFamily="2" charset="2"/>
              <a:buChar char="v"/>
            </a:pPr>
            <a:r>
              <a:rPr lang="en-US" sz="1300" dirty="0" err="1" smtClean="0"/>
              <a:t>Asist</a:t>
            </a:r>
            <a:r>
              <a:rPr lang="ro-RO" sz="1300" dirty="0" smtClean="0"/>
              <a:t>ă conducătorul companiei în pregătirea bugetului anual și apoi îl monitorizează pe principalele varianțe, prognoze actualizate etc.; </a:t>
            </a:r>
            <a:endParaRPr lang="en-US" sz="1300" dirty="0"/>
          </a:p>
          <a:p>
            <a:pPr marL="631825" indent="-349250">
              <a:spcBef>
                <a:spcPts val="0"/>
              </a:spcBef>
              <a:buFont typeface="Wingdings" panose="05000000000000000000" pitchFamily="2" charset="2"/>
              <a:buChar char="v"/>
            </a:pPr>
            <a:r>
              <a:rPr lang="ro-RO" sz="1300" dirty="0" smtClean="0"/>
              <a:t>Asistă conducătorul companiei în furnizarea de informații către auditori interni/ externi, autorități fiscale; </a:t>
            </a:r>
          </a:p>
          <a:p>
            <a:pPr marL="631825" indent="-349250">
              <a:spcBef>
                <a:spcPts val="0"/>
              </a:spcBef>
              <a:buFont typeface="Wingdings" panose="05000000000000000000" pitchFamily="2" charset="2"/>
              <a:buChar char="v"/>
            </a:pPr>
            <a:r>
              <a:rPr lang="ro-RO" sz="1300" dirty="0" smtClean="0"/>
              <a:t>Propune, în concordanță cu standardele Grupului, simplificări și îmbunătățiri menite să optimizeze procesele cu care lucrează, după caz</a:t>
            </a:r>
            <a:r>
              <a:rPr lang="en-US" sz="1300" dirty="0" smtClean="0"/>
              <a:t>.</a:t>
            </a:r>
            <a:endParaRPr lang="en-US" sz="1300" dirty="0"/>
          </a:p>
          <a:p>
            <a:endParaRPr lang="en-US" sz="1300" dirty="0"/>
          </a:p>
        </p:txBody>
      </p:sp>
      <p:sp>
        <p:nvSpPr>
          <p:cNvPr id="5" name="Text Placeholder 4"/>
          <p:cNvSpPr>
            <a:spLocks noGrp="1"/>
          </p:cNvSpPr>
          <p:nvPr>
            <p:ph type="body" sz="quarter" idx="3"/>
          </p:nvPr>
        </p:nvSpPr>
        <p:spPr>
          <a:xfrm>
            <a:off x="6523735" y="1689460"/>
            <a:ext cx="5087073" cy="731625"/>
          </a:xfrm>
        </p:spPr>
        <p:txBody>
          <a:bodyPr>
            <a:normAutofit lnSpcReduction="10000"/>
          </a:bodyPr>
          <a:lstStyle/>
          <a:p>
            <a:r>
              <a:rPr lang="ro-RO" b="1" dirty="0" smtClean="0"/>
              <a:t>Calificări și cerințe</a:t>
            </a:r>
            <a:r>
              <a:rPr lang="en-US" b="1" dirty="0" smtClean="0"/>
              <a:t>-</a:t>
            </a:r>
            <a:r>
              <a:rPr lang="en-US" b="1" dirty="0" err="1" smtClean="0"/>
              <a:t>cuno</a:t>
            </a:r>
            <a:r>
              <a:rPr lang="ro-RO" b="1" dirty="0" smtClean="0"/>
              <a:t>ș</a:t>
            </a:r>
            <a:r>
              <a:rPr lang="en-US" b="1" dirty="0" smtClean="0"/>
              <a:t>tin</a:t>
            </a:r>
            <a:r>
              <a:rPr lang="ro-RO" b="1" dirty="0" smtClean="0"/>
              <a:t>ț</a:t>
            </a:r>
            <a:r>
              <a:rPr lang="en-US" b="1" dirty="0" smtClean="0"/>
              <a:t>e,</a:t>
            </a:r>
            <a:r>
              <a:rPr lang="ro-RO" b="1" dirty="0" smtClean="0"/>
              <a:t> </a:t>
            </a:r>
            <a:r>
              <a:rPr lang="en-US" b="1" dirty="0" err="1" smtClean="0"/>
              <a:t>deprinderi</a:t>
            </a:r>
            <a:r>
              <a:rPr lang="en-US" b="1" dirty="0" smtClean="0"/>
              <a:t>,</a:t>
            </a:r>
            <a:r>
              <a:rPr lang="ro-RO" b="1" dirty="0" smtClean="0"/>
              <a:t> </a:t>
            </a:r>
            <a:r>
              <a:rPr lang="en-US" b="1" dirty="0" err="1" smtClean="0"/>
              <a:t>oferta</a:t>
            </a:r>
            <a:r>
              <a:rPr lang="en-US" b="1" dirty="0" smtClean="0"/>
              <a:t> </a:t>
            </a:r>
            <a:endParaRPr lang="en-US" b="1" dirty="0"/>
          </a:p>
        </p:txBody>
      </p:sp>
      <p:sp>
        <p:nvSpPr>
          <p:cNvPr id="6" name="Content Placeholder 5"/>
          <p:cNvSpPr>
            <a:spLocks noGrp="1"/>
          </p:cNvSpPr>
          <p:nvPr>
            <p:ph sz="quarter" idx="4"/>
          </p:nvPr>
        </p:nvSpPr>
        <p:spPr>
          <a:xfrm>
            <a:off x="6217709" y="2516930"/>
            <a:ext cx="5393100" cy="3997081"/>
          </a:xfrm>
        </p:spPr>
        <p:txBody>
          <a:bodyPr>
            <a:normAutofit fontScale="62500" lnSpcReduction="20000"/>
          </a:bodyPr>
          <a:lstStyle/>
          <a:p>
            <a:pPr lvl="1">
              <a:buFont typeface="Wingdings" panose="05000000000000000000" pitchFamily="2" charset="2"/>
              <a:buChar char="v"/>
            </a:pPr>
            <a:r>
              <a:rPr lang="en-US" sz="2300" dirty="0"/>
              <a:t>Minimum </a:t>
            </a:r>
            <a:r>
              <a:rPr lang="en-US" sz="2300" dirty="0" smtClean="0"/>
              <a:t>4</a:t>
            </a:r>
            <a:r>
              <a:rPr lang="ro-RO" sz="2300" dirty="0" smtClean="0"/>
              <a:t> ani experiență. </a:t>
            </a:r>
          </a:p>
          <a:p>
            <a:pPr lvl="1">
              <a:buFont typeface="Wingdings" panose="05000000000000000000" pitchFamily="2" charset="2"/>
              <a:buChar char="v"/>
            </a:pPr>
            <a:r>
              <a:rPr lang="ro-RO" sz="2300" dirty="0" smtClean="0"/>
              <a:t>Experiență relevantă: </a:t>
            </a:r>
          </a:p>
          <a:p>
            <a:pPr lvl="1">
              <a:buFont typeface="Wingdings" panose="05000000000000000000" pitchFamily="2" charset="2"/>
              <a:buChar char="v"/>
            </a:pPr>
            <a:r>
              <a:rPr lang="ro-RO" sz="2300" dirty="0" smtClean="0"/>
              <a:t> în contabilitate/ control/ control industrial; persoane cu experiență în companii de audit sunt de asemenea acceptate</a:t>
            </a:r>
            <a:endParaRPr lang="en-US" sz="2300" dirty="0"/>
          </a:p>
          <a:p>
            <a:pPr lvl="1">
              <a:buFont typeface="Wingdings" panose="05000000000000000000" pitchFamily="2" charset="2"/>
              <a:buChar char="v"/>
            </a:pPr>
            <a:r>
              <a:rPr lang="ro-RO" sz="2300" dirty="0" smtClean="0"/>
              <a:t>Experiență de coordonare în management de proiect este dorită, dar nu obligatorie</a:t>
            </a:r>
            <a:r>
              <a:rPr lang="en-US" sz="2300" dirty="0" smtClean="0"/>
              <a:t>;</a:t>
            </a:r>
            <a:endParaRPr lang="en-US" sz="2300" dirty="0"/>
          </a:p>
          <a:p>
            <a:pPr lvl="1">
              <a:buFont typeface="Wingdings" panose="05000000000000000000" pitchFamily="2" charset="2"/>
              <a:buChar char="v"/>
            </a:pPr>
            <a:r>
              <a:rPr lang="ro-RO" sz="2300" dirty="0" smtClean="0"/>
              <a:t>Nivel de limbă engleză avansat, </a:t>
            </a:r>
            <a:r>
              <a:rPr lang="ro-RO" sz="2300" dirty="0" err="1" smtClean="0"/>
              <a:t>cunoștinte</a:t>
            </a:r>
            <a:r>
              <a:rPr lang="ro-RO" sz="2300" dirty="0" smtClean="0"/>
              <a:t> </a:t>
            </a:r>
            <a:r>
              <a:rPr lang="ro-RO" sz="2300" dirty="0" smtClean="0"/>
              <a:t>de limba franceză sunt de dorit; </a:t>
            </a:r>
            <a:endParaRPr lang="en-US" sz="2300" dirty="0"/>
          </a:p>
          <a:p>
            <a:pPr lvl="1">
              <a:buFont typeface="Wingdings" panose="05000000000000000000" pitchFamily="2" charset="2"/>
              <a:buChar char="v"/>
            </a:pPr>
            <a:r>
              <a:rPr lang="ro-RO" sz="2300" dirty="0" smtClean="0"/>
              <a:t>Abilități bune de muncă în echipă</a:t>
            </a:r>
            <a:endParaRPr lang="en-US" sz="2300" dirty="0"/>
          </a:p>
          <a:p>
            <a:pPr lvl="1">
              <a:buFont typeface="Wingdings" panose="05000000000000000000" pitchFamily="2" charset="2"/>
              <a:buChar char="v"/>
            </a:pPr>
            <a:r>
              <a:rPr lang="ro-RO" sz="2300" dirty="0" smtClean="0"/>
              <a:t>Persoană analitică, structurată și orientată spre detalii; </a:t>
            </a:r>
            <a:endParaRPr lang="en-US" sz="2300" dirty="0"/>
          </a:p>
          <a:p>
            <a:pPr lvl="1">
              <a:buFont typeface="Wingdings" panose="05000000000000000000" pitchFamily="2" charset="2"/>
              <a:buChar char="v"/>
            </a:pPr>
            <a:r>
              <a:rPr lang="ro-RO" sz="2300" dirty="0" smtClean="0"/>
              <a:t>Nivel avansat în utilizarea Excel</a:t>
            </a:r>
            <a:endParaRPr lang="en-US" sz="2300" dirty="0"/>
          </a:p>
          <a:p>
            <a:pPr lvl="1">
              <a:buFont typeface="Wingdings" panose="05000000000000000000" pitchFamily="2" charset="2"/>
              <a:buChar char="v"/>
            </a:pPr>
            <a:r>
              <a:rPr lang="en-US" sz="2300" dirty="0" err="1" smtClean="0"/>
              <a:t>Dedicat</a:t>
            </a:r>
            <a:r>
              <a:rPr lang="ro-RO" sz="2300" dirty="0" smtClean="0"/>
              <a:t> și disponibil pentru munca peste program în perioade aglomerate;</a:t>
            </a:r>
            <a:endParaRPr lang="en-US" sz="2300" dirty="0" smtClean="0"/>
          </a:p>
          <a:p>
            <a:pPr marL="457200" lvl="1" indent="0">
              <a:buNone/>
            </a:pPr>
            <a:r>
              <a:rPr lang="en-US" sz="2300" dirty="0" err="1" smtClean="0"/>
              <a:t>Oferta</a:t>
            </a:r>
            <a:r>
              <a:rPr lang="en-US" sz="2300" dirty="0" smtClean="0"/>
              <a:t> </a:t>
            </a:r>
            <a:endParaRPr lang="en-US" sz="2300" dirty="0"/>
          </a:p>
          <a:p>
            <a:pPr lvl="1">
              <a:buFont typeface="Wingdings" panose="05000000000000000000" pitchFamily="2" charset="2"/>
              <a:buChar char="v"/>
            </a:pPr>
            <a:r>
              <a:rPr lang="ro-RO" sz="2300" dirty="0" smtClean="0"/>
              <a:t>Salarizare corespunzătoare/ corectă</a:t>
            </a:r>
            <a:endParaRPr lang="en-US" sz="2300" dirty="0"/>
          </a:p>
          <a:p>
            <a:pPr lvl="1">
              <a:buFont typeface="Wingdings" panose="05000000000000000000" pitchFamily="2" charset="2"/>
              <a:buChar char="v"/>
            </a:pPr>
            <a:r>
              <a:rPr lang="ro-RO" sz="2300" dirty="0" smtClean="0"/>
              <a:t>Mediu de lucru plăcut</a:t>
            </a:r>
            <a:endParaRPr lang="en-US" sz="2300" dirty="0"/>
          </a:p>
          <a:p>
            <a:pPr lvl="1">
              <a:buFont typeface="Wingdings" panose="05000000000000000000" pitchFamily="2" charset="2"/>
              <a:buChar char="v"/>
            </a:pPr>
            <a:r>
              <a:rPr lang="ro-RO" sz="2300" dirty="0" smtClean="0"/>
              <a:t>Manageri dedicați pentru dezvoltarea carierei</a:t>
            </a:r>
            <a:endParaRPr lang="en-US" sz="2300" dirty="0"/>
          </a:p>
          <a:p>
            <a:pPr lvl="1">
              <a:buFont typeface="Wingdings" panose="05000000000000000000" pitchFamily="2" charset="2"/>
              <a:buChar char="v"/>
            </a:pPr>
            <a:r>
              <a:rPr lang="ro-RO" sz="2300" dirty="0" smtClean="0"/>
              <a:t>Program de training individualizat</a:t>
            </a:r>
            <a:endParaRPr lang="en-US" sz="2300" dirty="0"/>
          </a:p>
          <a:p>
            <a:pPr lvl="1">
              <a:buFont typeface="Wingdings" panose="05000000000000000000" pitchFamily="2" charset="2"/>
              <a:buChar char="v"/>
            </a:pPr>
            <a:r>
              <a:rPr lang="ro-RO" sz="2300" dirty="0" smtClean="0"/>
              <a:t>Management de înaltă calitate</a:t>
            </a:r>
            <a:endParaRPr lang="en-US" sz="2300" dirty="0"/>
          </a:p>
        </p:txBody>
      </p:sp>
      <p:sp>
        <p:nvSpPr>
          <p:cNvPr id="7" name="Slide Number Placeholder 6"/>
          <p:cNvSpPr>
            <a:spLocks noGrp="1"/>
          </p:cNvSpPr>
          <p:nvPr>
            <p:ph type="sldNum" sz="quarter" idx="12"/>
          </p:nvPr>
        </p:nvSpPr>
        <p:spPr/>
        <p:txBody>
          <a:bodyPr/>
          <a:lstStyle/>
          <a:p>
            <a:fld id="{9E50D555-AD09-4184-8F27-884809BFB095}" type="slidenum">
              <a:rPr lang="en-US" smtClean="0"/>
              <a:t>26</a:t>
            </a:fld>
            <a:endParaRPr lang="en-US"/>
          </a:p>
        </p:txBody>
      </p:sp>
    </p:spTree>
    <p:extLst>
      <p:ext uri="{BB962C8B-B14F-4D97-AF65-F5344CB8AC3E}">
        <p14:creationId xmlns:p14="http://schemas.microsoft.com/office/powerpoint/2010/main" val="1581990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662634" cy="1325563"/>
          </a:xfrm>
        </p:spPr>
        <p:txBody>
          <a:bodyPr/>
          <a:lstStyle/>
          <a:p>
            <a:pPr algn="ctr"/>
            <a:r>
              <a:rPr lang="en-US" b="1" dirty="0" err="1" smtClean="0"/>
              <a:t>Calificarea</a:t>
            </a:r>
            <a:r>
              <a:rPr lang="en-US" b="1" dirty="0" smtClean="0"/>
              <a:t> </a:t>
            </a:r>
            <a:r>
              <a:rPr lang="en-US" b="1" dirty="0" err="1" smtClean="0"/>
              <a:t>ocupa</a:t>
            </a:r>
            <a:r>
              <a:rPr lang="ro-RO" b="1" dirty="0" smtClean="0"/>
              <a:t>ț</a:t>
            </a:r>
            <a:r>
              <a:rPr lang="en-US" b="1" dirty="0" err="1" smtClean="0"/>
              <a:t>ional</a:t>
            </a:r>
            <a:r>
              <a:rPr lang="ro-RO" b="1" dirty="0" smtClean="0"/>
              <a:t>ă</a:t>
            </a:r>
            <a:r>
              <a:rPr lang="en-US" b="1" dirty="0" smtClean="0"/>
              <a:t> </a:t>
            </a:r>
            <a:r>
              <a:rPr lang="ro-RO" b="1" dirty="0" smtClean="0"/>
              <a:t>ș</a:t>
            </a:r>
            <a:r>
              <a:rPr lang="en-US" b="1" dirty="0" err="1" smtClean="0"/>
              <a:t>i</a:t>
            </a:r>
            <a:r>
              <a:rPr lang="en-US" b="1" dirty="0" smtClean="0"/>
              <a:t> </a:t>
            </a:r>
            <a:r>
              <a:rPr lang="en-US" b="1" dirty="0" err="1" smtClean="0"/>
              <a:t>educa</a:t>
            </a:r>
            <a:r>
              <a:rPr lang="ro-RO" b="1" dirty="0" smtClean="0"/>
              <a:t>ț</a:t>
            </a:r>
            <a:r>
              <a:rPr lang="en-US" b="1" dirty="0" err="1" smtClean="0"/>
              <a:t>ional</a:t>
            </a:r>
            <a:r>
              <a:rPr lang="ro-RO" b="1" dirty="0" smtClean="0"/>
              <a:t>ă</a:t>
            </a:r>
            <a:r>
              <a:rPr lang="en-US" b="1" dirty="0" smtClean="0"/>
              <a:t> </a:t>
            </a:r>
            <a:r>
              <a:rPr lang="ro-RO" b="1" dirty="0"/>
              <a:t>Legături între certificări și calificări</a:t>
            </a:r>
            <a:r>
              <a:rPr lang="en-US" b="1" dirty="0" smtClean="0"/>
              <a:t> </a:t>
            </a:r>
            <a:endParaRPr lang="en-US" b="1" dirty="0"/>
          </a:p>
        </p:txBody>
      </p:sp>
      <p:sp>
        <p:nvSpPr>
          <p:cNvPr id="2" name="Slide Number Placeholder 1"/>
          <p:cNvSpPr>
            <a:spLocks noGrp="1"/>
          </p:cNvSpPr>
          <p:nvPr>
            <p:ph type="sldNum" sz="quarter" idx="12"/>
          </p:nvPr>
        </p:nvSpPr>
        <p:spPr/>
        <p:txBody>
          <a:bodyPr/>
          <a:lstStyle/>
          <a:p>
            <a:fld id="{9E50D555-AD09-4184-8F27-884809BFB095}" type="slidenum">
              <a:rPr lang="en-US" smtClean="0"/>
              <a:t>27</a:t>
            </a:fld>
            <a:endParaRPr lang="en-US"/>
          </a:p>
        </p:txBody>
      </p:sp>
      <p:sp>
        <p:nvSpPr>
          <p:cNvPr id="5" name="Rectangle 4"/>
          <p:cNvSpPr/>
          <p:nvPr/>
        </p:nvSpPr>
        <p:spPr>
          <a:xfrm>
            <a:off x="1054100" y="3141981"/>
            <a:ext cx="1384300" cy="1290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Standard ocupațional</a:t>
            </a:r>
            <a:endParaRPr lang="en-US" dirty="0">
              <a:solidFill>
                <a:schemeClr val="tx1"/>
              </a:solidFill>
            </a:endParaRPr>
          </a:p>
        </p:txBody>
      </p:sp>
      <p:sp>
        <p:nvSpPr>
          <p:cNvPr id="6" name="Rectangle 5"/>
          <p:cNvSpPr/>
          <p:nvPr/>
        </p:nvSpPr>
        <p:spPr>
          <a:xfrm>
            <a:off x="3621278" y="2255010"/>
            <a:ext cx="1714500" cy="30733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err="1" smtClean="0">
                <a:solidFill>
                  <a:schemeClr val="tx1"/>
                </a:solidFill>
              </a:rPr>
              <a:t>Elemente</a:t>
            </a:r>
            <a:r>
              <a:rPr lang="en-US" u="sng" dirty="0" smtClean="0">
                <a:solidFill>
                  <a:schemeClr val="tx1"/>
                </a:solidFill>
              </a:rPr>
              <a:t>:</a:t>
            </a:r>
          </a:p>
          <a:p>
            <a:pPr algn="ctr"/>
            <a:r>
              <a:rPr lang="en-US" dirty="0" smtClean="0">
                <a:solidFill>
                  <a:schemeClr val="tx1"/>
                </a:solidFill>
              </a:rPr>
              <a:t>Sector </a:t>
            </a:r>
          </a:p>
          <a:p>
            <a:pPr algn="ctr"/>
            <a:r>
              <a:rPr lang="ro-RO" dirty="0" smtClean="0">
                <a:solidFill>
                  <a:schemeClr val="tx1"/>
                </a:solidFill>
              </a:rPr>
              <a:t>Atribuții</a:t>
            </a:r>
          </a:p>
          <a:p>
            <a:pPr algn="ctr"/>
            <a:r>
              <a:rPr lang="ro-RO" dirty="0" smtClean="0">
                <a:solidFill>
                  <a:schemeClr val="tx1"/>
                </a:solidFill>
              </a:rPr>
              <a:t>Sarcini</a:t>
            </a:r>
            <a:endParaRPr lang="en-US" dirty="0" smtClean="0">
              <a:solidFill>
                <a:schemeClr val="tx1"/>
              </a:solidFill>
            </a:endParaRPr>
          </a:p>
          <a:p>
            <a:pPr algn="ctr"/>
            <a:r>
              <a:rPr lang="ro-RO" dirty="0">
                <a:solidFill>
                  <a:schemeClr val="accent6"/>
                </a:solidFill>
              </a:rPr>
              <a:t>Competenț</a:t>
            </a:r>
            <a:r>
              <a:rPr lang="en-US" dirty="0" smtClean="0">
                <a:solidFill>
                  <a:schemeClr val="accent6"/>
                </a:solidFill>
              </a:rPr>
              <a:t>e</a:t>
            </a:r>
            <a:endParaRPr lang="ro-RO" dirty="0" smtClean="0">
              <a:solidFill>
                <a:schemeClr val="accent6"/>
              </a:solidFill>
            </a:endParaRPr>
          </a:p>
          <a:p>
            <a:pPr algn="ctr"/>
            <a:r>
              <a:rPr lang="en-US" dirty="0" err="1" smtClean="0">
                <a:solidFill>
                  <a:schemeClr val="tx1"/>
                </a:solidFill>
              </a:rPr>
              <a:t>Practicarea</a:t>
            </a:r>
            <a:r>
              <a:rPr lang="en-US" dirty="0" smtClean="0">
                <a:solidFill>
                  <a:schemeClr val="tx1"/>
                </a:solidFill>
              </a:rPr>
              <a:t> </a:t>
            </a:r>
            <a:r>
              <a:rPr lang="en-US" dirty="0" err="1" smtClean="0">
                <a:solidFill>
                  <a:schemeClr val="tx1"/>
                </a:solidFill>
              </a:rPr>
              <a:t>unei</a:t>
            </a:r>
            <a:r>
              <a:rPr lang="en-US" dirty="0" smtClean="0">
                <a:solidFill>
                  <a:schemeClr val="tx1"/>
                </a:solidFill>
              </a:rPr>
              <a:t> </a:t>
            </a:r>
            <a:r>
              <a:rPr lang="en-US" dirty="0" err="1" smtClean="0">
                <a:solidFill>
                  <a:schemeClr val="tx1"/>
                </a:solidFill>
              </a:rPr>
              <a:t>ocupatii</a:t>
            </a:r>
            <a:endParaRPr lang="en-US" dirty="0" smtClean="0">
              <a:solidFill>
                <a:schemeClr val="tx1"/>
              </a:solidFill>
            </a:endParaRPr>
          </a:p>
          <a:p>
            <a:pPr algn="ctr"/>
            <a:r>
              <a:rPr lang="ro-RO" dirty="0" smtClean="0">
                <a:solidFill>
                  <a:srgbClr val="FF0000"/>
                </a:solidFill>
              </a:rPr>
              <a:t>Calificare</a:t>
            </a:r>
            <a:r>
              <a:rPr lang="en-US" dirty="0" smtClean="0">
                <a:solidFill>
                  <a:srgbClr val="FF0000"/>
                </a:solidFill>
              </a:rPr>
              <a:t> </a:t>
            </a:r>
            <a:r>
              <a:rPr lang="en-US" dirty="0" err="1" smtClean="0">
                <a:solidFill>
                  <a:srgbClr val="FF0000"/>
                </a:solidFill>
              </a:rPr>
              <a:t>ocupa</a:t>
            </a:r>
            <a:r>
              <a:rPr lang="ro-RO" dirty="0" smtClean="0">
                <a:solidFill>
                  <a:srgbClr val="FF0000"/>
                </a:solidFill>
              </a:rPr>
              <a:t>ț</a:t>
            </a:r>
            <a:r>
              <a:rPr lang="en-US" dirty="0" err="1" smtClean="0">
                <a:solidFill>
                  <a:srgbClr val="FF0000"/>
                </a:solidFill>
              </a:rPr>
              <a:t>ional</a:t>
            </a:r>
            <a:r>
              <a:rPr lang="ro-RO" dirty="0" smtClean="0">
                <a:solidFill>
                  <a:srgbClr val="FF0000"/>
                </a:solidFill>
              </a:rPr>
              <a:t>ă</a:t>
            </a:r>
            <a:endParaRPr lang="en-US" dirty="0" smtClean="0">
              <a:solidFill>
                <a:srgbClr val="FF0000"/>
              </a:solidFill>
            </a:endParaRPr>
          </a:p>
          <a:p>
            <a:pPr algn="ctr"/>
            <a:r>
              <a:rPr lang="en-US" dirty="0" smtClean="0">
                <a:solidFill>
                  <a:srgbClr val="FF0000"/>
                </a:solidFill>
              </a:rPr>
              <a:t>(CAEN,ISCO) </a:t>
            </a:r>
            <a:endParaRPr lang="ro-RO" dirty="0" smtClean="0">
              <a:solidFill>
                <a:srgbClr val="FF0000"/>
              </a:solidFill>
            </a:endParaRPr>
          </a:p>
        </p:txBody>
      </p:sp>
      <p:sp>
        <p:nvSpPr>
          <p:cNvPr id="7" name="Rectangle 6"/>
          <p:cNvSpPr/>
          <p:nvPr/>
        </p:nvSpPr>
        <p:spPr>
          <a:xfrm>
            <a:off x="5877785" y="5637889"/>
            <a:ext cx="914400" cy="64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7031228" y="2255010"/>
            <a:ext cx="1719072" cy="3072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err="1">
                <a:solidFill>
                  <a:schemeClr val="tx1"/>
                </a:solidFill>
              </a:rPr>
              <a:t>Elemente</a:t>
            </a:r>
            <a:r>
              <a:rPr lang="en-US" u="sng" dirty="0">
                <a:solidFill>
                  <a:schemeClr val="tx1"/>
                </a:solidFill>
              </a:rPr>
              <a:t>:</a:t>
            </a:r>
          </a:p>
          <a:p>
            <a:pPr algn="ctr"/>
            <a:r>
              <a:rPr lang="en-US" dirty="0" err="1" smtClean="0">
                <a:solidFill>
                  <a:srgbClr val="FF0000"/>
                </a:solidFill>
              </a:rPr>
              <a:t>Calificare</a:t>
            </a:r>
            <a:r>
              <a:rPr lang="en-US" dirty="0" smtClean="0">
                <a:solidFill>
                  <a:schemeClr val="tx1"/>
                </a:solidFill>
              </a:rPr>
              <a:t> </a:t>
            </a:r>
          </a:p>
          <a:p>
            <a:pPr algn="ctr"/>
            <a:r>
              <a:rPr lang="en-US" dirty="0" err="1" smtClean="0">
                <a:solidFill>
                  <a:schemeClr val="tx1"/>
                </a:solidFill>
              </a:rPr>
              <a:t>Certificare</a:t>
            </a:r>
            <a:r>
              <a:rPr lang="en-US" dirty="0" smtClean="0">
                <a:solidFill>
                  <a:schemeClr val="tx1"/>
                </a:solidFill>
              </a:rPr>
              <a:t> </a:t>
            </a:r>
            <a:r>
              <a:rPr lang="ro-RO" dirty="0" smtClean="0">
                <a:solidFill>
                  <a:schemeClr val="accent6"/>
                </a:solidFill>
              </a:rPr>
              <a:t>Rezultate ale învățării</a:t>
            </a:r>
            <a:endParaRPr lang="en-US" dirty="0" smtClean="0">
              <a:solidFill>
                <a:schemeClr val="accent6"/>
              </a:solidFill>
            </a:endParaRPr>
          </a:p>
          <a:p>
            <a:pPr algn="ctr"/>
            <a:r>
              <a:rPr lang="en-US" dirty="0" err="1" smtClean="0">
                <a:solidFill>
                  <a:schemeClr val="tx1"/>
                </a:solidFill>
              </a:rPr>
              <a:t>Evaluare</a:t>
            </a:r>
            <a:r>
              <a:rPr lang="en-US" dirty="0" smtClean="0">
                <a:solidFill>
                  <a:schemeClr val="tx1"/>
                </a:solidFill>
              </a:rPr>
              <a:t> </a:t>
            </a:r>
            <a:r>
              <a:rPr lang="ro-RO" dirty="0" smtClean="0">
                <a:solidFill>
                  <a:schemeClr val="tx1"/>
                </a:solidFill>
              </a:rPr>
              <a:t>Programe</a:t>
            </a:r>
          </a:p>
          <a:p>
            <a:pPr algn="ctr"/>
            <a:r>
              <a:rPr lang="ro-RO" dirty="0" smtClean="0">
                <a:solidFill>
                  <a:schemeClr val="tx1"/>
                </a:solidFill>
              </a:rPr>
              <a:t>Discipline</a:t>
            </a:r>
          </a:p>
          <a:p>
            <a:pPr algn="ctr"/>
            <a:r>
              <a:rPr lang="ro-RO" dirty="0" smtClean="0">
                <a:solidFill>
                  <a:schemeClr val="tx1"/>
                </a:solidFill>
              </a:rPr>
              <a:t>Credite</a:t>
            </a:r>
            <a:endParaRPr lang="en-US" dirty="0" smtClean="0">
              <a:solidFill>
                <a:schemeClr val="tx1"/>
              </a:solidFill>
            </a:endParaRPr>
          </a:p>
          <a:p>
            <a:pPr algn="ctr"/>
            <a:r>
              <a:rPr lang="en-US" dirty="0" smtClean="0">
                <a:solidFill>
                  <a:schemeClr val="tx1"/>
                </a:solidFill>
              </a:rPr>
              <a:t>(ISCED,CNC)</a:t>
            </a:r>
            <a:endParaRPr lang="ro-RO" dirty="0" smtClean="0">
              <a:solidFill>
                <a:schemeClr val="tx1"/>
              </a:solidFill>
            </a:endParaRPr>
          </a:p>
        </p:txBody>
      </p:sp>
      <p:sp>
        <p:nvSpPr>
          <p:cNvPr id="9" name="Rectangle 8"/>
          <p:cNvSpPr/>
          <p:nvPr/>
        </p:nvSpPr>
        <p:spPr>
          <a:xfrm>
            <a:off x="9791700" y="3141981"/>
            <a:ext cx="1380744" cy="1289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Standard de calificare/ programe de studii</a:t>
            </a:r>
            <a:endParaRPr lang="en-US" dirty="0">
              <a:solidFill>
                <a:schemeClr val="tx1"/>
              </a:solidFill>
            </a:endParaRPr>
          </a:p>
        </p:txBody>
      </p:sp>
      <p:cxnSp>
        <p:nvCxnSpPr>
          <p:cNvPr id="11" name="Straight Arrow Connector 10"/>
          <p:cNvCxnSpPr>
            <a:stCxn id="6" idx="1"/>
            <a:endCxn id="5" idx="3"/>
          </p:cNvCxnSpPr>
          <p:nvPr/>
        </p:nvCxnSpPr>
        <p:spPr>
          <a:xfrm flipH="1" flipV="1">
            <a:off x="2438400" y="3787141"/>
            <a:ext cx="1182878" cy="4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3"/>
          </p:cNvCxnSpPr>
          <p:nvPr/>
        </p:nvCxnSpPr>
        <p:spPr>
          <a:xfrm flipV="1">
            <a:off x="8750300" y="3787140"/>
            <a:ext cx="1041400" cy="4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878703" y="3619500"/>
            <a:ext cx="914400" cy="64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222222"/>
                </a:solidFill>
                <a:latin typeface="arial" panose="020B0604020202020204" pitchFamily="34" charset="0"/>
              </a:rPr>
              <a:t>≃</a:t>
            </a:r>
            <a:endParaRPr lang="en-US" dirty="0">
              <a:solidFill>
                <a:schemeClr val="tx1"/>
              </a:solidFill>
            </a:endParaRPr>
          </a:p>
        </p:txBody>
      </p:sp>
    </p:spTree>
    <p:extLst>
      <p:ext uri="{BB962C8B-B14F-4D97-AF65-F5344CB8AC3E}">
        <p14:creationId xmlns:p14="http://schemas.microsoft.com/office/powerpoint/2010/main" val="1333063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Cum stăm în prezent? </a:t>
            </a:r>
            <a:endParaRPr lang="en-US" b="1" dirty="0"/>
          </a:p>
        </p:txBody>
      </p:sp>
      <p:sp>
        <p:nvSpPr>
          <p:cNvPr id="3" name="Content Placeholder 2"/>
          <p:cNvSpPr>
            <a:spLocks noGrp="1"/>
          </p:cNvSpPr>
          <p:nvPr>
            <p:ph sz="half" idx="1"/>
          </p:nvPr>
        </p:nvSpPr>
        <p:spPr>
          <a:xfrm>
            <a:off x="838199" y="1825625"/>
            <a:ext cx="5854701" cy="4351338"/>
          </a:xfrm>
        </p:spPr>
        <p:txBody>
          <a:bodyPr/>
          <a:lstStyle/>
          <a:p>
            <a:r>
              <a:rPr lang="ro-RO" dirty="0" smtClean="0">
                <a:solidFill>
                  <a:srgbClr val="0070C0"/>
                </a:solidFill>
              </a:rPr>
              <a:t>Dezvoltarea tehnologică </a:t>
            </a:r>
            <a:r>
              <a:rPr lang="ro-RO" dirty="0" smtClean="0"/>
              <a:t>implică </a:t>
            </a:r>
            <a:r>
              <a:rPr lang="ro-RO" dirty="0" smtClean="0">
                <a:solidFill>
                  <a:srgbClr val="FF0000"/>
                </a:solidFill>
              </a:rPr>
              <a:t>Standarde ocupaționale </a:t>
            </a:r>
            <a:r>
              <a:rPr lang="ro-RO" dirty="0" smtClean="0"/>
              <a:t>actualizate – </a:t>
            </a:r>
            <a:r>
              <a:rPr lang="ro-RO" dirty="0" smtClean="0">
                <a:solidFill>
                  <a:srgbClr val="FF0000"/>
                </a:solidFill>
              </a:rPr>
              <a:t>standarde de calificare</a:t>
            </a:r>
            <a:r>
              <a:rPr lang="ro-RO" dirty="0" smtClean="0"/>
              <a:t> </a:t>
            </a:r>
            <a:r>
              <a:rPr lang="en-US" dirty="0" smtClean="0"/>
              <a:t>MODERNE </a:t>
            </a:r>
            <a:endParaRPr lang="ro-RO" dirty="0" smtClean="0"/>
          </a:p>
        </p:txBody>
      </p:sp>
      <p:sp>
        <p:nvSpPr>
          <p:cNvPr id="5" name="Slide Number Placeholder 4"/>
          <p:cNvSpPr>
            <a:spLocks noGrp="1"/>
          </p:cNvSpPr>
          <p:nvPr>
            <p:ph type="sldNum" sz="quarter" idx="12"/>
          </p:nvPr>
        </p:nvSpPr>
        <p:spPr/>
        <p:txBody>
          <a:bodyPr/>
          <a:lstStyle/>
          <a:p>
            <a:fld id="{9E50D555-AD09-4184-8F27-884809BFB095}" type="slidenum">
              <a:rPr lang="en-US" smtClean="0"/>
              <a:t>28</a:t>
            </a:fld>
            <a:endParaRPr lang="en-US"/>
          </a:p>
        </p:txBody>
      </p:sp>
      <p:pic>
        <p:nvPicPr>
          <p:cNvPr id="7" name="Content Placeholder 6" descr="The &lt;strong&gt;future&lt;/strong&gt; is now | Buscando mi siti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2876" y="3535934"/>
            <a:ext cx="5106924" cy="2071116"/>
          </a:xfrm>
        </p:spPr>
      </p:pic>
      <p:pic>
        <p:nvPicPr>
          <p:cNvPr id="8" name="Picture 7"/>
          <p:cNvPicPr>
            <a:picLocks noChangeAspect="1"/>
          </p:cNvPicPr>
          <p:nvPr/>
        </p:nvPicPr>
        <p:blipFill>
          <a:blip r:embed="rId3"/>
          <a:stretch>
            <a:fillRect/>
          </a:stretch>
        </p:blipFill>
        <p:spPr>
          <a:xfrm>
            <a:off x="7021065" y="1825625"/>
            <a:ext cx="3761235" cy="2933763"/>
          </a:xfrm>
          <a:prstGeom prst="rect">
            <a:avLst/>
          </a:prstGeom>
        </p:spPr>
      </p:pic>
      <p:sp>
        <p:nvSpPr>
          <p:cNvPr id="9" name="TextBox 8"/>
          <p:cNvSpPr txBox="1"/>
          <p:nvPr/>
        </p:nvSpPr>
        <p:spPr>
          <a:xfrm>
            <a:off x="6246876" y="1974628"/>
            <a:ext cx="5106924" cy="1066800"/>
          </a:xfrm>
          <a:prstGeom prst="rect">
            <a:avLst/>
          </a:prstGeom>
          <a:noFill/>
        </p:spPr>
        <p:txBody>
          <a:bodyPr wrap="square" rtlCol="0">
            <a:spAutoFit/>
          </a:bodyPr>
          <a:lstStyle/>
          <a:p>
            <a:endParaRPr lang="en-US" dirty="0"/>
          </a:p>
        </p:txBody>
      </p:sp>
      <p:sp>
        <p:nvSpPr>
          <p:cNvPr id="10" name="TextBox 9"/>
          <p:cNvSpPr txBox="1"/>
          <p:nvPr/>
        </p:nvSpPr>
        <p:spPr>
          <a:xfrm>
            <a:off x="6565900" y="5080000"/>
            <a:ext cx="4787900" cy="830997"/>
          </a:xfrm>
          <a:prstGeom prst="rect">
            <a:avLst/>
          </a:prstGeom>
          <a:noFill/>
        </p:spPr>
        <p:txBody>
          <a:bodyPr wrap="square" rtlCol="0">
            <a:spAutoFit/>
          </a:bodyPr>
          <a:lstStyle/>
          <a:p>
            <a:pPr algn="ctr"/>
            <a:r>
              <a:rPr lang="ro-RO" sz="2400" dirty="0"/>
              <a:t>Suntem dezvoltați conform standardelor pe care le avem. </a:t>
            </a:r>
          </a:p>
        </p:txBody>
      </p:sp>
    </p:spTree>
    <p:extLst>
      <p:ext uri="{BB962C8B-B14F-4D97-AF65-F5344CB8AC3E}">
        <p14:creationId xmlns:p14="http://schemas.microsoft.com/office/powerpoint/2010/main" val="4267104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Unde vrem să ajungem</a:t>
            </a:r>
            <a:r>
              <a:rPr lang="ro-RO" b="1" dirty="0" smtClean="0"/>
              <a:t>? D</a:t>
            </a:r>
            <a:r>
              <a:rPr lang="en-US" b="1" dirty="0" err="1" smtClean="0"/>
              <a:t>epinde</a:t>
            </a:r>
            <a:r>
              <a:rPr lang="en-US" b="1" dirty="0" smtClean="0"/>
              <a:t> </a:t>
            </a:r>
            <a:r>
              <a:rPr lang="en-US" b="1" dirty="0" smtClean="0"/>
              <a:t>de </a:t>
            </a:r>
            <a:r>
              <a:rPr lang="en-US" b="1" dirty="0" err="1" smtClean="0"/>
              <a:t>noi</a:t>
            </a:r>
            <a:r>
              <a:rPr lang="en-US" b="1" dirty="0" smtClean="0"/>
              <a:t> </a:t>
            </a:r>
            <a:r>
              <a:rPr lang="en-US" b="1" dirty="0" err="1" smtClean="0"/>
              <a:t>ce</a:t>
            </a:r>
            <a:r>
              <a:rPr lang="en-US" b="1" dirty="0" smtClean="0"/>
              <a:t> standard </a:t>
            </a:r>
            <a:r>
              <a:rPr lang="en-US" b="1" dirty="0" err="1" smtClean="0"/>
              <a:t>alegem</a:t>
            </a:r>
            <a:r>
              <a:rPr lang="en-US" b="1" dirty="0" smtClean="0"/>
              <a:t> </a:t>
            </a:r>
            <a:r>
              <a:rPr lang="en-US" b="1" dirty="0" smtClean="0"/>
              <a:t>s</a:t>
            </a:r>
            <a:r>
              <a:rPr lang="ro-RO" b="1" dirty="0" smtClean="0"/>
              <a:t>ă</a:t>
            </a:r>
            <a:r>
              <a:rPr lang="en-US" b="1" dirty="0" smtClean="0"/>
              <a:t> </a:t>
            </a:r>
            <a:r>
              <a:rPr lang="ro-RO" b="1" dirty="0"/>
              <a:t>î</a:t>
            </a:r>
            <a:r>
              <a:rPr lang="en-US" b="1" dirty="0" err="1" smtClean="0"/>
              <a:t>nv</a:t>
            </a:r>
            <a:r>
              <a:rPr lang="ro-RO" b="1" dirty="0" err="1" smtClean="0"/>
              <a:t>ăță</a:t>
            </a:r>
            <a:r>
              <a:rPr lang="en-US" b="1" dirty="0" smtClean="0"/>
              <a:t>m</a:t>
            </a:r>
            <a:r>
              <a:rPr lang="ro-RO" b="1" dirty="0"/>
              <a:t>.</a:t>
            </a:r>
            <a:endParaRPr lang="en-US" b="1" dirty="0"/>
          </a:p>
        </p:txBody>
      </p:sp>
      <p:sp>
        <p:nvSpPr>
          <p:cNvPr id="3" name="Content Placeholder 2"/>
          <p:cNvSpPr>
            <a:spLocks noGrp="1"/>
          </p:cNvSpPr>
          <p:nvPr>
            <p:ph sz="half" idx="1"/>
          </p:nvPr>
        </p:nvSpPr>
        <p:spPr/>
        <p:txBody>
          <a:bodyPr/>
          <a:lstStyle/>
          <a:p>
            <a:r>
              <a:rPr lang="ro-RO" dirty="0" smtClean="0"/>
              <a:t>Cât de dezvoltați vrem să fim? </a:t>
            </a:r>
          </a:p>
        </p:txBody>
      </p:sp>
      <p:pic>
        <p:nvPicPr>
          <p:cNvPr id="6" name="Content Placeholder 5" descr="Save &lt;strong&gt;Our Future&lt;/strong&gt; Today, a SOFT revolution/Afval/Metaal - Wikibooks"/>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55683" y="2593578"/>
            <a:ext cx="3040233" cy="2274094"/>
          </a:xfrm>
        </p:spPr>
      </p:pic>
      <p:sp>
        <p:nvSpPr>
          <p:cNvPr id="5" name="Slide Number Placeholder 4"/>
          <p:cNvSpPr>
            <a:spLocks noGrp="1"/>
          </p:cNvSpPr>
          <p:nvPr>
            <p:ph type="sldNum" sz="quarter" idx="12"/>
          </p:nvPr>
        </p:nvSpPr>
        <p:spPr/>
        <p:txBody>
          <a:bodyPr/>
          <a:lstStyle/>
          <a:p>
            <a:fld id="{9E50D555-AD09-4184-8F27-884809BFB095}" type="slidenum">
              <a:rPr lang="en-US" smtClean="0"/>
              <a:t>29</a:t>
            </a:fld>
            <a:endParaRPr lang="en-US"/>
          </a:p>
        </p:txBody>
      </p:sp>
      <p:pic>
        <p:nvPicPr>
          <p:cNvPr id="7" name="Picture 6" descr="The role of &lt;strong&gt;people&lt;/strong&gt; in the &lt;strong&gt;future&lt;/strong&gt; of work. Image: Thinkstoc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400" y="2366963"/>
            <a:ext cx="3810000" cy="3810000"/>
          </a:xfrm>
          <a:prstGeom prst="rect">
            <a:avLst/>
          </a:prstGeom>
        </p:spPr>
      </p:pic>
      <p:pic>
        <p:nvPicPr>
          <p:cNvPr id="8" name="Picture 7" descr="How to verify &lt;strong&gt;people&lt;/strong&gt; telling they trust you | Forging || &lt;strong&gt;future&lt;/strong&g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0555" y="2366963"/>
            <a:ext cx="2429545" cy="2261161"/>
          </a:xfrm>
          <a:prstGeom prst="rect">
            <a:avLst/>
          </a:prstGeom>
        </p:spPr>
      </p:pic>
      <p:pic>
        <p:nvPicPr>
          <p:cNvPr id="9" name="Picture 8" descr="Technology is impacting the way job seekers look for prospects and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6039" y="5000051"/>
            <a:ext cx="2614261" cy="1470522"/>
          </a:xfrm>
          <a:prstGeom prst="rect">
            <a:avLst/>
          </a:prstGeom>
        </p:spPr>
      </p:pic>
    </p:spTree>
    <p:extLst>
      <p:ext uri="{BB962C8B-B14F-4D97-AF65-F5344CB8AC3E}">
        <p14:creationId xmlns:p14="http://schemas.microsoft.com/office/powerpoint/2010/main" val="1642951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1.</a:t>
            </a:r>
            <a:r>
              <a:rPr lang="ro-RO" b="1" dirty="0" smtClean="0"/>
              <a:t>TAXONOMIE</a:t>
            </a:r>
            <a:endParaRPr lang="en-US" b="1" dirty="0"/>
          </a:p>
        </p:txBody>
      </p:sp>
      <p:sp>
        <p:nvSpPr>
          <p:cNvPr id="2" name="Slide Number Placeholder 1"/>
          <p:cNvSpPr>
            <a:spLocks noGrp="1"/>
          </p:cNvSpPr>
          <p:nvPr>
            <p:ph type="sldNum" sz="quarter" idx="12"/>
          </p:nvPr>
        </p:nvSpPr>
        <p:spPr/>
        <p:txBody>
          <a:bodyPr/>
          <a:lstStyle/>
          <a:p>
            <a:fld id="{9E50D555-AD09-4184-8F27-884809BFB095}" type="slidenum">
              <a:rPr lang="en-US" smtClean="0"/>
              <a:t>3</a:t>
            </a:fld>
            <a:endParaRPr lang="en-US"/>
          </a:p>
        </p:txBody>
      </p:sp>
      <p:sp>
        <p:nvSpPr>
          <p:cNvPr id="17" name="TextBox 16"/>
          <p:cNvSpPr txBox="1"/>
          <p:nvPr/>
        </p:nvSpPr>
        <p:spPr>
          <a:xfrm>
            <a:off x="5992628" y="2081350"/>
            <a:ext cx="6051091" cy="3631763"/>
          </a:xfrm>
          <a:prstGeom prst="rect">
            <a:avLst/>
          </a:prstGeom>
          <a:noFill/>
        </p:spPr>
        <p:txBody>
          <a:bodyPr wrap="square" rtlCol="0">
            <a:spAutoFit/>
          </a:bodyPr>
          <a:lstStyle/>
          <a:p>
            <a:r>
              <a:rPr lang="ro-RO" sz="3000" b="1" dirty="0" smtClean="0"/>
              <a:t>Caracteristici ale taxonomiei </a:t>
            </a:r>
          </a:p>
          <a:p>
            <a:pPr marL="285750" indent="-285750">
              <a:buFontTx/>
              <a:buChar char="-"/>
            </a:pPr>
            <a:r>
              <a:rPr lang="ro-RO" sz="2600" dirty="0" smtClean="0"/>
              <a:t>Scriere</a:t>
            </a:r>
            <a:r>
              <a:rPr lang="en-US" sz="2600" dirty="0" smtClean="0"/>
              <a:t> </a:t>
            </a:r>
            <a:r>
              <a:rPr lang="en-US" sz="2600" dirty="0" err="1" smtClean="0"/>
              <a:t>pe</a:t>
            </a:r>
            <a:r>
              <a:rPr lang="en-US" sz="2600" dirty="0" smtClean="0"/>
              <a:t> </a:t>
            </a:r>
            <a:r>
              <a:rPr lang="en-US" sz="2600" dirty="0" err="1" smtClean="0"/>
              <a:t>puncte</a:t>
            </a:r>
            <a:r>
              <a:rPr lang="en-US" sz="2600" dirty="0" smtClean="0"/>
              <a:t>,</a:t>
            </a:r>
            <a:r>
              <a:rPr lang="ro-RO" sz="2600" dirty="0" smtClean="0"/>
              <a:t> </a:t>
            </a:r>
            <a:r>
              <a:rPr lang="en-US" sz="2600" dirty="0" err="1" smtClean="0"/>
              <a:t>subpuncte</a:t>
            </a:r>
            <a:r>
              <a:rPr lang="en-US" sz="2600" dirty="0" smtClean="0"/>
              <a:t> </a:t>
            </a:r>
            <a:r>
              <a:rPr lang="en-US" sz="2600" dirty="0" err="1" smtClean="0"/>
              <a:t>etc</a:t>
            </a:r>
            <a:r>
              <a:rPr lang="ro-RO" sz="2600" dirty="0" smtClean="0"/>
              <a:t>. </a:t>
            </a:r>
          </a:p>
          <a:p>
            <a:pPr marL="285750" indent="-285750">
              <a:buFontTx/>
              <a:buChar char="-"/>
            </a:pPr>
            <a:r>
              <a:rPr lang="ro-RO" sz="2600" dirty="0" smtClean="0"/>
              <a:t>Detaliere </a:t>
            </a:r>
            <a:r>
              <a:rPr lang="en-US" sz="2600" dirty="0" err="1" smtClean="0"/>
              <a:t>succesiv</a:t>
            </a:r>
            <a:r>
              <a:rPr lang="ro-RO" sz="2600" dirty="0" smtClean="0"/>
              <a:t>ă</a:t>
            </a:r>
            <a:r>
              <a:rPr lang="en-US" sz="2600" dirty="0" smtClean="0"/>
              <a:t>,</a:t>
            </a:r>
            <a:r>
              <a:rPr lang="ro-RO" sz="2600" dirty="0" smtClean="0"/>
              <a:t> </a:t>
            </a:r>
            <a:r>
              <a:rPr lang="en-US" sz="2600" dirty="0" err="1" smtClean="0"/>
              <a:t>aliniate</a:t>
            </a:r>
            <a:r>
              <a:rPr lang="en-US" sz="2600" dirty="0" smtClean="0"/>
              <a:t> /</a:t>
            </a:r>
            <a:r>
              <a:rPr lang="en-US" sz="2600" dirty="0" err="1" smtClean="0"/>
              <a:t>paragrafe</a:t>
            </a:r>
            <a:endParaRPr lang="ro-RO" sz="2600" dirty="0" smtClean="0"/>
          </a:p>
          <a:p>
            <a:pPr marL="285750" indent="-285750">
              <a:buFontTx/>
              <a:buChar char="-"/>
            </a:pPr>
            <a:r>
              <a:rPr lang="ro-RO" sz="2600" dirty="0" smtClean="0"/>
              <a:t>Prezentare</a:t>
            </a:r>
            <a:r>
              <a:rPr lang="en-US" sz="2600" dirty="0" smtClean="0"/>
              <a:t>:</a:t>
            </a:r>
            <a:r>
              <a:rPr lang="ro-RO" sz="2600" dirty="0" smtClean="0"/>
              <a:t> </a:t>
            </a:r>
            <a:r>
              <a:rPr lang="en-US" sz="2600" dirty="0" err="1" smtClean="0"/>
              <a:t>sistem</a:t>
            </a:r>
            <a:r>
              <a:rPr lang="en-US" sz="2600" dirty="0" smtClean="0"/>
              <a:t> </a:t>
            </a:r>
            <a:r>
              <a:rPr lang="en-US" sz="2600" dirty="0" err="1" smtClean="0"/>
              <a:t>lege</a:t>
            </a:r>
            <a:r>
              <a:rPr lang="en-US" sz="2600" dirty="0" smtClean="0"/>
              <a:t> </a:t>
            </a:r>
            <a:endParaRPr lang="ro-RO" sz="2600" dirty="0" smtClean="0"/>
          </a:p>
          <a:p>
            <a:pPr marL="285750" indent="-285750">
              <a:buFontTx/>
              <a:buChar char="-"/>
            </a:pPr>
            <a:r>
              <a:rPr lang="ro-RO" sz="2600" dirty="0" smtClean="0"/>
              <a:t>Înțelegere de la general la simplu și invers </a:t>
            </a:r>
            <a:endParaRPr lang="en-US" sz="2600" dirty="0" smtClean="0"/>
          </a:p>
          <a:p>
            <a:r>
              <a:rPr lang="en-US" sz="2600" dirty="0" smtClean="0"/>
              <a:t>-  </a:t>
            </a:r>
            <a:r>
              <a:rPr lang="ro-RO" sz="2600" dirty="0"/>
              <a:t>D</a:t>
            </a:r>
            <a:r>
              <a:rPr lang="ro-RO" sz="2600" dirty="0" smtClean="0"/>
              <a:t>ualitate – particulă-s</a:t>
            </a:r>
            <a:r>
              <a:rPr lang="en-US" sz="2600" dirty="0" err="1" smtClean="0"/>
              <a:t>i</a:t>
            </a:r>
            <a:r>
              <a:rPr lang="ro-RO" sz="2600" dirty="0" smtClean="0"/>
              <a:t>stem </a:t>
            </a:r>
            <a:r>
              <a:rPr lang="en-US" sz="2600" dirty="0" smtClean="0"/>
              <a:t>=</a:t>
            </a:r>
            <a:r>
              <a:rPr lang="ro-RO" sz="2600" dirty="0" smtClean="0"/>
              <a:t> Este lumea de azi</a:t>
            </a:r>
          </a:p>
          <a:p>
            <a:pPr marL="285750" indent="-285750">
              <a:buFontTx/>
              <a:buChar char="-"/>
            </a:pPr>
            <a:r>
              <a:rPr lang="ro-RO" sz="2600" dirty="0" smtClean="0"/>
              <a:t>Termeni</a:t>
            </a:r>
            <a:r>
              <a:rPr lang="en-US" sz="2600" dirty="0" smtClean="0"/>
              <a:t>:</a:t>
            </a:r>
            <a:r>
              <a:rPr lang="ro-RO" sz="2600" dirty="0" smtClean="0"/>
              <a:t> </a:t>
            </a:r>
            <a:r>
              <a:rPr lang="en-US" sz="2600" dirty="0" err="1" smtClean="0"/>
              <a:t>simpli</a:t>
            </a:r>
            <a:r>
              <a:rPr lang="en-US" sz="2600" dirty="0" smtClean="0"/>
              <a:t>,</a:t>
            </a:r>
            <a:r>
              <a:rPr lang="ro-RO" sz="2600" dirty="0" smtClean="0"/>
              <a:t> </a:t>
            </a:r>
            <a:r>
              <a:rPr lang="en-US" sz="2600" dirty="0" err="1" smtClean="0"/>
              <a:t>clari</a:t>
            </a:r>
            <a:r>
              <a:rPr lang="en-US" sz="2600" dirty="0" smtClean="0"/>
              <a:t>,</a:t>
            </a:r>
            <a:r>
              <a:rPr lang="ro-RO" sz="2600" dirty="0" smtClean="0"/>
              <a:t> </a:t>
            </a:r>
            <a:r>
              <a:rPr lang="en-US" sz="2600" dirty="0" err="1" smtClean="0"/>
              <a:t>direc</a:t>
            </a:r>
            <a:r>
              <a:rPr lang="ro-RO" sz="2600" dirty="0" smtClean="0"/>
              <a:t>ț</a:t>
            </a:r>
            <a:r>
              <a:rPr lang="en-US" sz="2600" dirty="0" err="1" smtClean="0"/>
              <a:t>i</a:t>
            </a:r>
            <a:r>
              <a:rPr lang="en-US" sz="2600" dirty="0" smtClean="0"/>
              <a:t> </a:t>
            </a:r>
            <a:endParaRPr lang="ro-RO" sz="2600" dirty="0" smtClean="0"/>
          </a:p>
          <a:p>
            <a:pPr marL="285750" indent="-285750">
              <a:buFontTx/>
              <a:buChar char="-"/>
            </a:pPr>
            <a:endParaRPr lang="en-US" dirty="0"/>
          </a:p>
        </p:txBody>
      </p:sp>
      <p:grpSp>
        <p:nvGrpSpPr>
          <p:cNvPr id="3" name="Group 2"/>
          <p:cNvGrpSpPr/>
          <p:nvPr/>
        </p:nvGrpSpPr>
        <p:grpSpPr>
          <a:xfrm>
            <a:off x="662275" y="2652629"/>
            <a:ext cx="5482649" cy="2543340"/>
            <a:chOff x="662275" y="2652629"/>
            <a:chExt cx="5482649" cy="2543340"/>
          </a:xfrm>
        </p:grpSpPr>
        <p:sp>
          <p:nvSpPr>
            <p:cNvPr id="120" name="Freeform 119"/>
            <p:cNvSpPr/>
            <p:nvPr/>
          </p:nvSpPr>
          <p:spPr>
            <a:xfrm>
              <a:off x="819616" y="3593818"/>
              <a:ext cx="91440" cy="127928"/>
            </a:xfrm>
            <a:custGeom>
              <a:avLst/>
              <a:gdLst/>
              <a:ahLst/>
              <a:cxnLst/>
              <a:rect l="0" t="0" r="0" b="0"/>
              <a:pathLst>
                <a:path>
                  <a:moveTo>
                    <a:pt x="45720" y="0"/>
                  </a:moveTo>
                  <a:lnTo>
                    <a:pt x="45720"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1" name="Freeform 120"/>
            <p:cNvSpPr/>
            <p:nvPr/>
          </p:nvSpPr>
          <p:spPr>
            <a:xfrm>
              <a:off x="865336" y="3059767"/>
              <a:ext cx="1116836" cy="127928"/>
            </a:xfrm>
            <a:custGeom>
              <a:avLst/>
              <a:gdLst/>
              <a:ahLst/>
              <a:cxnLst/>
              <a:rect l="0" t="0" r="0" b="0"/>
              <a:pathLst>
                <a:path>
                  <a:moveTo>
                    <a:pt x="1116836" y="0"/>
                  </a:moveTo>
                  <a:lnTo>
                    <a:pt x="1116836" y="64471"/>
                  </a:lnTo>
                  <a:lnTo>
                    <a:pt x="0" y="64471"/>
                  </a:lnTo>
                  <a:lnTo>
                    <a:pt x="0" y="12792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2" name="Freeform 121"/>
            <p:cNvSpPr/>
            <p:nvPr/>
          </p:nvSpPr>
          <p:spPr>
            <a:xfrm>
              <a:off x="1982172" y="3593818"/>
              <a:ext cx="1116836" cy="127928"/>
            </a:xfrm>
            <a:custGeom>
              <a:avLst/>
              <a:gdLst/>
              <a:ahLst/>
              <a:cxnLst/>
              <a:rect l="0" t="0" r="0" b="0"/>
              <a:pathLst>
                <a:path>
                  <a:moveTo>
                    <a:pt x="1116836" y="0"/>
                  </a:moveTo>
                  <a:lnTo>
                    <a:pt x="1116836" y="64471"/>
                  </a:lnTo>
                  <a:lnTo>
                    <a:pt x="0" y="64471"/>
                  </a:lnTo>
                  <a:lnTo>
                    <a:pt x="0"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3" name="Freeform 122"/>
            <p:cNvSpPr/>
            <p:nvPr/>
          </p:nvSpPr>
          <p:spPr>
            <a:xfrm>
              <a:off x="3053288" y="3593818"/>
              <a:ext cx="91440" cy="127928"/>
            </a:xfrm>
            <a:custGeom>
              <a:avLst/>
              <a:gdLst/>
              <a:ahLst/>
              <a:cxnLst/>
              <a:rect l="0" t="0" r="0" b="0"/>
              <a:pathLst>
                <a:path>
                  <a:moveTo>
                    <a:pt x="45720" y="0"/>
                  </a:moveTo>
                  <a:lnTo>
                    <a:pt x="45720"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4" name="Freeform 123"/>
            <p:cNvSpPr/>
            <p:nvPr/>
          </p:nvSpPr>
          <p:spPr>
            <a:xfrm>
              <a:off x="3657426" y="4127868"/>
              <a:ext cx="558418" cy="127928"/>
            </a:xfrm>
            <a:custGeom>
              <a:avLst/>
              <a:gdLst/>
              <a:ahLst/>
              <a:cxnLst/>
              <a:rect l="0" t="0" r="0" b="0"/>
              <a:pathLst>
                <a:path>
                  <a:moveTo>
                    <a:pt x="558418" y="0"/>
                  </a:moveTo>
                  <a:lnTo>
                    <a:pt x="558418" y="64471"/>
                  </a:lnTo>
                  <a:lnTo>
                    <a:pt x="0" y="64471"/>
                  </a:lnTo>
                  <a:lnTo>
                    <a:pt x="0"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5" name="Freeform 124"/>
            <p:cNvSpPr/>
            <p:nvPr/>
          </p:nvSpPr>
          <p:spPr>
            <a:xfrm>
              <a:off x="4215844" y="4661919"/>
              <a:ext cx="558418" cy="127928"/>
            </a:xfrm>
            <a:custGeom>
              <a:avLst/>
              <a:gdLst/>
              <a:ahLst/>
              <a:cxnLst/>
              <a:rect l="0" t="0" r="0" b="0"/>
              <a:pathLst>
                <a:path>
                  <a:moveTo>
                    <a:pt x="558418" y="0"/>
                  </a:moveTo>
                  <a:lnTo>
                    <a:pt x="558418" y="64471"/>
                  </a:lnTo>
                  <a:lnTo>
                    <a:pt x="0" y="64471"/>
                  </a:lnTo>
                  <a:lnTo>
                    <a:pt x="0"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6" name="Freeform 125"/>
            <p:cNvSpPr/>
            <p:nvPr/>
          </p:nvSpPr>
          <p:spPr>
            <a:xfrm>
              <a:off x="4774262" y="4661919"/>
              <a:ext cx="558418" cy="127928"/>
            </a:xfrm>
            <a:custGeom>
              <a:avLst/>
              <a:gdLst/>
              <a:ahLst/>
              <a:cxnLst/>
              <a:rect l="0" t="0" r="0" b="0"/>
              <a:pathLst>
                <a:path>
                  <a:moveTo>
                    <a:pt x="0" y="0"/>
                  </a:moveTo>
                  <a:lnTo>
                    <a:pt x="0" y="64471"/>
                  </a:lnTo>
                  <a:lnTo>
                    <a:pt x="558418" y="64471"/>
                  </a:lnTo>
                  <a:lnTo>
                    <a:pt x="558418"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7" name="Freeform 126"/>
            <p:cNvSpPr/>
            <p:nvPr/>
          </p:nvSpPr>
          <p:spPr>
            <a:xfrm>
              <a:off x="4215844" y="4127868"/>
              <a:ext cx="558418" cy="127928"/>
            </a:xfrm>
            <a:custGeom>
              <a:avLst/>
              <a:gdLst/>
              <a:ahLst/>
              <a:cxnLst/>
              <a:rect l="0" t="0" r="0" b="0"/>
              <a:pathLst>
                <a:path>
                  <a:moveTo>
                    <a:pt x="0" y="0"/>
                  </a:moveTo>
                  <a:lnTo>
                    <a:pt x="0" y="64471"/>
                  </a:lnTo>
                  <a:lnTo>
                    <a:pt x="558418" y="64471"/>
                  </a:lnTo>
                  <a:lnTo>
                    <a:pt x="558418"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8" name="Freeform 127"/>
            <p:cNvSpPr/>
            <p:nvPr/>
          </p:nvSpPr>
          <p:spPr>
            <a:xfrm>
              <a:off x="3099008" y="3593818"/>
              <a:ext cx="1116836" cy="127928"/>
            </a:xfrm>
            <a:custGeom>
              <a:avLst/>
              <a:gdLst/>
              <a:ahLst/>
              <a:cxnLst/>
              <a:rect l="0" t="0" r="0" b="0"/>
              <a:pathLst>
                <a:path>
                  <a:moveTo>
                    <a:pt x="0" y="0"/>
                  </a:moveTo>
                  <a:lnTo>
                    <a:pt x="0" y="64471"/>
                  </a:lnTo>
                  <a:lnTo>
                    <a:pt x="1116836" y="64471"/>
                  </a:lnTo>
                  <a:lnTo>
                    <a:pt x="1116836" y="12792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9" name="Freeform 128"/>
            <p:cNvSpPr/>
            <p:nvPr/>
          </p:nvSpPr>
          <p:spPr>
            <a:xfrm>
              <a:off x="1982172" y="3059767"/>
              <a:ext cx="1116836" cy="127928"/>
            </a:xfrm>
            <a:custGeom>
              <a:avLst/>
              <a:gdLst/>
              <a:ahLst/>
              <a:cxnLst/>
              <a:rect l="0" t="0" r="0" b="0"/>
              <a:pathLst>
                <a:path>
                  <a:moveTo>
                    <a:pt x="0" y="0"/>
                  </a:moveTo>
                  <a:lnTo>
                    <a:pt x="0" y="64471"/>
                  </a:lnTo>
                  <a:lnTo>
                    <a:pt x="1116836" y="64471"/>
                  </a:lnTo>
                  <a:lnTo>
                    <a:pt x="1116836" y="12792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0" name="Oval 129"/>
            <p:cNvSpPr/>
            <p:nvPr/>
          </p:nvSpPr>
          <p:spPr>
            <a:xfrm>
              <a:off x="1779111" y="2653645"/>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31" name="Freeform 130"/>
            <p:cNvSpPr/>
            <p:nvPr/>
          </p:nvSpPr>
          <p:spPr>
            <a:xfrm>
              <a:off x="2185233" y="2652629"/>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US" sz="1600" kern="1200"/>
            </a:p>
          </p:txBody>
        </p:sp>
        <p:sp>
          <p:nvSpPr>
            <p:cNvPr id="132" name="Oval 131"/>
            <p:cNvSpPr/>
            <p:nvPr/>
          </p:nvSpPr>
          <p:spPr>
            <a:xfrm>
              <a:off x="2895947" y="3187695"/>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33" name="Freeform 132"/>
            <p:cNvSpPr/>
            <p:nvPr/>
          </p:nvSpPr>
          <p:spPr>
            <a:xfrm>
              <a:off x="3302069" y="3186680"/>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US" sz="1600" kern="1200"/>
            </a:p>
          </p:txBody>
        </p:sp>
        <p:sp>
          <p:nvSpPr>
            <p:cNvPr id="134" name="Oval 133"/>
            <p:cNvSpPr/>
            <p:nvPr/>
          </p:nvSpPr>
          <p:spPr>
            <a:xfrm>
              <a:off x="4012783" y="3721746"/>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35" name="Freeform 134"/>
            <p:cNvSpPr/>
            <p:nvPr/>
          </p:nvSpPr>
          <p:spPr>
            <a:xfrm>
              <a:off x="4418905" y="3720731"/>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US" sz="1600" kern="1200"/>
            </a:p>
          </p:txBody>
        </p:sp>
        <p:sp>
          <p:nvSpPr>
            <p:cNvPr id="136" name="Oval 135"/>
            <p:cNvSpPr/>
            <p:nvPr/>
          </p:nvSpPr>
          <p:spPr>
            <a:xfrm>
              <a:off x="4571201" y="4255797"/>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37" name="Freeform 136"/>
            <p:cNvSpPr/>
            <p:nvPr/>
          </p:nvSpPr>
          <p:spPr>
            <a:xfrm>
              <a:off x="4977323" y="4254781"/>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US" sz="1800" kern="1200"/>
            </a:p>
          </p:txBody>
        </p:sp>
        <p:sp>
          <p:nvSpPr>
            <p:cNvPr id="138" name="Oval 137"/>
            <p:cNvSpPr/>
            <p:nvPr/>
          </p:nvSpPr>
          <p:spPr>
            <a:xfrm>
              <a:off x="5129619" y="4789847"/>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39" name="Freeform 138"/>
            <p:cNvSpPr/>
            <p:nvPr/>
          </p:nvSpPr>
          <p:spPr>
            <a:xfrm>
              <a:off x="5535741" y="4788832"/>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US" sz="1800" kern="1200"/>
            </a:p>
          </p:txBody>
        </p:sp>
        <p:sp>
          <p:nvSpPr>
            <p:cNvPr id="140" name="Oval 139"/>
            <p:cNvSpPr/>
            <p:nvPr/>
          </p:nvSpPr>
          <p:spPr>
            <a:xfrm>
              <a:off x="4012783" y="4789847"/>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41" name="Freeform 140"/>
            <p:cNvSpPr/>
            <p:nvPr/>
          </p:nvSpPr>
          <p:spPr>
            <a:xfrm>
              <a:off x="4418905" y="4788832"/>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US" sz="1800" kern="1200"/>
            </a:p>
          </p:txBody>
        </p:sp>
        <p:sp>
          <p:nvSpPr>
            <p:cNvPr id="142" name="Oval 141"/>
            <p:cNvSpPr/>
            <p:nvPr/>
          </p:nvSpPr>
          <p:spPr>
            <a:xfrm>
              <a:off x="3454365" y="4255797"/>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43" name="Freeform 142"/>
            <p:cNvSpPr/>
            <p:nvPr/>
          </p:nvSpPr>
          <p:spPr>
            <a:xfrm>
              <a:off x="3860487" y="4254781"/>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US" sz="1800" kern="1200"/>
            </a:p>
          </p:txBody>
        </p:sp>
        <p:sp>
          <p:nvSpPr>
            <p:cNvPr id="144" name="Oval 143"/>
            <p:cNvSpPr/>
            <p:nvPr/>
          </p:nvSpPr>
          <p:spPr>
            <a:xfrm>
              <a:off x="2895947" y="3721746"/>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45" name="Freeform 144"/>
            <p:cNvSpPr/>
            <p:nvPr/>
          </p:nvSpPr>
          <p:spPr>
            <a:xfrm>
              <a:off x="3302069" y="3720731"/>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US" sz="1600" kern="1200"/>
            </a:p>
          </p:txBody>
        </p:sp>
        <p:sp>
          <p:nvSpPr>
            <p:cNvPr id="146" name="Oval 145"/>
            <p:cNvSpPr/>
            <p:nvPr/>
          </p:nvSpPr>
          <p:spPr>
            <a:xfrm>
              <a:off x="1779111" y="3721746"/>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47" name="Freeform 146"/>
            <p:cNvSpPr/>
            <p:nvPr/>
          </p:nvSpPr>
          <p:spPr>
            <a:xfrm>
              <a:off x="2185233" y="3720731"/>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US" sz="1800" kern="1200"/>
            </a:p>
          </p:txBody>
        </p:sp>
        <p:sp>
          <p:nvSpPr>
            <p:cNvPr id="148" name="Oval 147"/>
            <p:cNvSpPr/>
            <p:nvPr/>
          </p:nvSpPr>
          <p:spPr>
            <a:xfrm>
              <a:off x="662275" y="3187695"/>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49" name="Freeform 148"/>
            <p:cNvSpPr/>
            <p:nvPr/>
          </p:nvSpPr>
          <p:spPr>
            <a:xfrm>
              <a:off x="1068397" y="3186680"/>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US" sz="1600" kern="1200"/>
            </a:p>
          </p:txBody>
        </p:sp>
        <p:sp>
          <p:nvSpPr>
            <p:cNvPr id="150" name="Oval 149"/>
            <p:cNvSpPr/>
            <p:nvPr/>
          </p:nvSpPr>
          <p:spPr>
            <a:xfrm>
              <a:off x="662275" y="3721746"/>
              <a:ext cx="406122" cy="40612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51" name="Freeform 150"/>
            <p:cNvSpPr/>
            <p:nvPr/>
          </p:nvSpPr>
          <p:spPr>
            <a:xfrm>
              <a:off x="1068397" y="3720731"/>
              <a:ext cx="609183" cy="406122"/>
            </a:xfrm>
            <a:custGeom>
              <a:avLst/>
              <a:gdLst>
                <a:gd name="connsiteX0" fmla="*/ 0 w 609183"/>
                <a:gd name="connsiteY0" fmla="*/ 0 h 406122"/>
                <a:gd name="connsiteX1" fmla="*/ 609183 w 609183"/>
                <a:gd name="connsiteY1" fmla="*/ 0 h 406122"/>
                <a:gd name="connsiteX2" fmla="*/ 609183 w 609183"/>
                <a:gd name="connsiteY2" fmla="*/ 406122 h 406122"/>
                <a:gd name="connsiteX3" fmla="*/ 0 w 609183"/>
                <a:gd name="connsiteY3" fmla="*/ 406122 h 406122"/>
                <a:gd name="connsiteX4" fmla="*/ 0 w 609183"/>
                <a:gd name="connsiteY4" fmla="*/ 0 h 40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183" h="406122">
                  <a:moveTo>
                    <a:pt x="0" y="0"/>
                  </a:moveTo>
                  <a:lnTo>
                    <a:pt x="609183" y="0"/>
                  </a:lnTo>
                  <a:lnTo>
                    <a:pt x="609183" y="406122"/>
                  </a:lnTo>
                  <a:lnTo>
                    <a:pt x="0" y="4061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US" sz="1600" kern="1200"/>
            </a:p>
          </p:txBody>
        </p:sp>
      </p:grpSp>
    </p:spTree>
    <p:extLst>
      <p:ext uri="{BB962C8B-B14F-4D97-AF65-F5344CB8AC3E}">
        <p14:creationId xmlns:p14="http://schemas.microsoft.com/office/powerpoint/2010/main" val="646147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dirty="0" smtClean="0"/>
              <a:t>Unde vrem să </a:t>
            </a:r>
            <a:r>
              <a:rPr lang="en-US" b="1" dirty="0" err="1" smtClean="0"/>
              <a:t>fim</a:t>
            </a:r>
            <a:r>
              <a:rPr lang="ro-RO" b="1" dirty="0" smtClean="0"/>
              <a:t>? D</a:t>
            </a:r>
            <a:r>
              <a:rPr lang="en-US" b="1" dirty="0" err="1" smtClean="0"/>
              <a:t>epinde</a:t>
            </a:r>
            <a:r>
              <a:rPr lang="en-US" b="1" dirty="0" smtClean="0"/>
              <a:t> </a:t>
            </a:r>
            <a:r>
              <a:rPr lang="en-US" b="1" dirty="0" smtClean="0"/>
              <a:t>de </a:t>
            </a:r>
            <a:r>
              <a:rPr lang="en-US" b="1" dirty="0" err="1" smtClean="0"/>
              <a:t>noi</a:t>
            </a:r>
            <a:r>
              <a:rPr lang="en-US" b="1" dirty="0" smtClean="0"/>
              <a:t> </a:t>
            </a:r>
            <a:r>
              <a:rPr lang="en-US" b="1" dirty="0" err="1" smtClean="0"/>
              <a:t>dupa</a:t>
            </a:r>
            <a:r>
              <a:rPr lang="en-US" b="1" dirty="0" smtClean="0"/>
              <a:t> </a:t>
            </a:r>
            <a:r>
              <a:rPr lang="en-US" b="1" dirty="0" err="1" smtClean="0"/>
              <a:t>ce</a:t>
            </a:r>
            <a:r>
              <a:rPr lang="en-US" b="1" dirty="0" smtClean="0"/>
              <a:t> standard </a:t>
            </a:r>
            <a:r>
              <a:rPr lang="en-US" b="1" dirty="0" err="1" smtClean="0"/>
              <a:t>vrem</a:t>
            </a:r>
            <a:r>
              <a:rPr lang="en-US" b="1" dirty="0" smtClean="0"/>
              <a:t> </a:t>
            </a:r>
            <a:r>
              <a:rPr lang="en-US" b="1" dirty="0" smtClean="0"/>
              <a:t>s</a:t>
            </a:r>
            <a:r>
              <a:rPr lang="ro-RO" b="1" dirty="0" smtClean="0"/>
              <a:t>ă</a:t>
            </a:r>
            <a:r>
              <a:rPr lang="en-US" b="1" dirty="0" smtClean="0"/>
              <a:t> </a:t>
            </a:r>
            <a:r>
              <a:rPr lang="ro-RO" b="1" dirty="0" smtClean="0"/>
              <a:t>î</a:t>
            </a:r>
            <a:r>
              <a:rPr lang="en-US" b="1" dirty="0" err="1" smtClean="0"/>
              <a:t>nv</a:t>
            </a:r>
            <a:r>
              <a:rPr lang="ro-RO" b="1" dirty="0" err="1" smtClean="0"/>
              <a:t>ăță</a:t>
            </a:r>
            <a:r>
              <a:rPr lang="en-US" b="1" dirty="0" smtClean="0"/>
              <a:t>m.</a:t>
            </a:r>
            <a:r>
              <a:rPr lang="ro-RO" b="1" dirty="0" smtClean="0"/>
              <a:t> </a:t>
            </a:r>
            <a:endParaRPr lang="en-US" b="1" dirty="0"/>
          </a:p>
        </p:txBody>
      </p:sp>
      <p:sp>
        <p:nvSpPr>
          <p:cNvPr id="3" name="Content Placeholder 2"/>
          <p:cNvSpPr>
            <a:spLocks noGrp="1"/>
          </p:cNvSpPr>
          <p:nvPr>
            <p:ph sz="half" idx="1"/>
          </p:nvPr>
        </p:nvSpPr>
        <p:spPr>
          <a:xfrm>
            <a:off x="838200" y="1690688"/>
            <a:ext cx="5181600" cy="4486275"/>
          </a:xfrm>
        </p:spPr>
        <p:txBody>
          <a:bodyPr/>
          <a:lstStyle/>
          <a:p>
            <a:r>
              <a:rPr lang="ro-RO" dirty="0" smtClean="0"/>
              <a:t>Cât de dezvoltați vrem să </a:t>
            </a:r>
            <a:r>
              <a:rPr lang="en-US" dirty="0" err="1" smtClean="0"/>
              <a:t>ajungem</a:t>
            </a:r>
            <a:r>
              <a:rPr lang="ro-RO" dirty="0" smtClean="0"/>
              <a:t>? </a:t>
            </a:r>
          </a:p>
        </p:txBody>
      </p:sp>
      <p:sp>
        <p:nvSpPr>
          <p:cNvPr id="5" name="Slide Number Placeholder 4"/>
          <p:cNvSpPr>
            <a:spLocks noGrp="1"/>
          </p:cNvSpPr>
          <p:nvPr>
            <p:ph type="sldNum" sz="quarter" idx="12"/>
          </p:nvPr>
        </p:nvSpPr>
        <p:spPr/>
        <p:txBody>
          <a:bodyPr/>
          <a:lstStyle/>
          <a:p>
            <a:fld id="{9E50D555-AD09-4184-8F27-884809BFB095}" type="slidenum">
              <a:rPr lang="en-US" smtClean="0"/>
              <a:t>30</a:t>
            </a:fld>
            <a:endParaRPr lang="en-US"/>
          </a:p>
        </p:txBody>
      </p:sp>
      <p:pic>
        <p:nvPicPr>
          <p:cNvPr id="8" name="Picture 7" descr="How to verify &lt;strong&gt;people&lt;/strong&gt; telling they trust you | Forging || &lt;strong&gt;future&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1227" y="2299288"/>
            <a:ext cx="2429545" cy="2261161"/>
          </a:xfrm>
          <a:prstGeom prst="rect">
            <a:avLst/>
          </a:prstGeom>
        </p:spPr>
      </p:pic>
      <p:pic>
        <p:nvPicPr>
          <p:cNvPr id="10" name="Content Placeholder 9" descr="... some thoughts about the &lt;strong&gt;future&lt;/strong&gt; of work in a post on his blog. Quote"/>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086322" y="2499875"/>
            <a:ext cx="3266010" cy="2060574"/>
          </a:xfrm>
        </p:spPr>
      </p:pic>
      <p:pic>
        <p:nvPicPr>
          <p:cNvPr id="11" name="Picture 10" descr="&lt;strong&gt;Happy&lt;/strong&gt; Earth Day (: | Nature ramble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4586" y="2526301"/>
            <a:ext cx="2459372" cy="1964324"/>
          </a:xfrm>
          <a:prstGeom prst="rect">
            <a:avLst/>
          </a:prstGeom>
        </p:spPr>
      </p:pic>
      <p:pic>
        <p:nvPicPr>
          <p:cNvPr id="12" name="Picture 11" descr="Skillage - jak dobrze znasz ICT - www.paninformatyk.com.pl"/>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7901" y="4560449"/>
            <a:ext cx="5092700" cy="2033613"/>
          </a:xfrm>
          <a:prstGeom prst="rect">
            <a:avLst/>
          </a:prstGeom>
        </p:spPr>
      </p:pic>
    </p:spTree>
    <p:extLst>
      <p:ext uri="{BB962C8B-B14F-4D97-AF65-F5344CB8AC3E}">
        <p14:creationId xmlns:p14="http://schemas.microsoft.com/office/powerpoint/2010/main" val="30333553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756900" cy="1325563"/>
          </a:xfrm>
        </p:spPr>
        <p:txBody>
          <a:bodyPr>
            <a:normAutofit/>
          </a:bodyPr>
          <a:lstStyle/>
          <a:p>
            <a:r>
              <a:rPr lang="en-US" sz="4000" b="1" dirty="0" smtClean="0"/>
              <a:t>5.</a:t>
            </a:r>
            <a:r>
              <a:rPr lang="ro-RO" sz="4000" b="1" dirty="0" smtClean="0"/>
              <a:t>Propunere de abordare a scrierii </a:t>
            </a:r>
            <a:r>
              <a:rPr lang="en-US" sz="4000" b="1" dirty="0" err="1" smtClean="0"/>
              <a:t>programelor</a:t>
            </a:r>
            <a:r>
              <a:rPr lang="en-US" sz="4000" b="1" dirty="0" smtClean="0"/>
              <a:t> de </a:t>
            </a:r>
            <a:r>
              <a:rPr lang="en-US" sz="4000" b="1" dirty="0" err="1" smtClean="0"/>
              <a:t>studi</a:t>
            </a:r>
            <a:r>
              <a:rPr lang="ro-RO" sz="4000" b="1" dirty="0" smtClean="0"/>
              <a:t>i</a:t>
            </a:r>
            <a:r>
              <a:rPr lang="en-US" sz="4000" b="1" dirty="0" smtClean="0"/>
              <a:t> </a:t>
            </a:r>
            <a:r>
              <a:rPr lang="en-US" sz="4000" b="1" dirty="0" err="1" smtClean="0"/>
              <a:t>pe</a:t>
            </a:r>
            <a:r>
              <a:rPr lang="en-US" sz="4000" b="1" dirty="0" smtClean="0"/>
              <a:t> </a:t>
            </a:r>
            <a:r>
              <a:rPr lang="en-US" sz="4000" b="1" dirty="0" err="1" smtClean="0"/>
              <a:t>baza</a:t>
            </a:r>
            <a:r>
              <a:rPr lang="en-US" sz="4000" b="1" dirty="0" smtClean="0"/>
              <a:t> </a:t>
            </a:r>
            <a:r>
              <a:rPr lang="ro-RO" sz="4000" b="1" dirty="0" smtClean="0"/>
              <a:t>rezultatelor învățării </a:t>
            </a:r>
            <a:endParaRPr lang="en-US" sz="4000" dirty="0"/>
          </a:p>
        </p:txBody>
      </p:sp>
      <p:graphicFrame>
        <p:nvGraphicFramePr>
          <p:cNvPr id="10" name="Content Placeholder 9"/>
          <p:cNvGraphicFramePr>
            <a:graphicFrameLocks noGrp="1" noChangeAspect="1"/>
          </p:cNvGraphicFramePr>
          <p:nvPr>
            <p:ph idx="1"/>
            <p:extLst>
              <p:ext uri="{D42A27DB-BD31-4B8C-83A1-F6EECF244321}">
                <p14:modId xmlns:p14="http://schemas.microsoft.com/office/powerpoint/2010/main" val="3755949775"/>
              </p:ext>
            </p:extLst>
          </p:nvPr>
        </p:nvGraphicFramePr>
        <p:xfrm>
          <a:off x="1042588" y="1786989"/>
          <a:ext cx="10552512" cy="4810364"/>
        </p:xfrm>
        <a:graphic>
          <a:graphicData uri="http://schemas.openxmlformats.org/presentationml/2006/ole">
            <mc:AlternateContent xmlns:mc="http://schemas.openxmlformats.org/markup-compatibility/2006">
              <mc:Choice xmlns:v="urn:schemas-microsoft-com:vml" Requires="v">
                <p:oleObj spid="_x0000_s1041" name="Worksheet" r:id="rId3" imgW="12153990" imgH="11801495" progId="Excel.Sheet.12">
                  <p:link updateAutomatic="1"/>
                </p:oleObj>
              </mc:Choice>
              <mc:Fallback>
                <p:oleObj name="Worksheet" r:id="rId3" imgW="12153990" imgH="11801495" progId="Excel.Sheet.12">
                  <p:link updateAutomatic="1"/>
                  <p:pic>
                    <p:nvPicPr>
                      <p:cNvPr id="0" name=""/>
                      <p:cNvPicPr/>
                      <p:nvPr/>
                    </p:nvPicPr>
                    <p:blipFill>
                      <a:blip r:embed="rId4"/>
                      <a:stretch>
                        <a:fillRect/>
                      </a:stretch>
                    </p:blipFill>
                    <p:spPr>
                      <a:xfrm>
                        <a:off x="1042588" y="1786989"/>
                        <a:ext cx="10552512" cy="4810364"/>
                      </a:xfrm>
                      <a:prstGeom prst="rect">
                        <a:avLst/>
                      </a:prstGeom>
                    </p:spPr>
                  </p:pic>
                </p:oleObj>
              </mc:Fallback>
            </mc:AlternateContent>
          </a:graphicData>
        </a:graphic>
      </p:graphicFrame>
    </p:spTree>
    <p:extLst>
      <p:ext uri="{BB962C8B-B14F-4D97-AF65-F5344CB8AC3E}">
        <p14:creationId xmlns:p14="http://schemas.microsoft.com/office/powerpoint/2010/main" val="3000215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111"/>
          </a:xfrm>
        </p:spPr>
        <p:txBody>
          <a:bodyPr/>
          <a:lstStyle/>
          <a:p>
            <a:r>
              <a:rPr lang="ro-RO" b="1" dirty="0" smtClean="0"/>
              <a:t>Educația adulților </a:t>
            </a:r>
            <a:r>
              <a:rPr lang="en-US" b="1" dirty="0" smtClean="0"/>
              <a:t>–</a:t>
            </a:r>
            <a:r>
              <a:rPr lang="ro-RO" b="1" dirty="0" smtClean="0"/>
              <a:t> </a:t>
            </a:r>
            <a:r>
              <a:rPr lang="en-US" b="1" dirty="0" err="1" smtClean="0"/>
              <a:t>propunere</a:t>
            </a:r>
            <a:r>
              <a:rPr lang="en-US" b="1" dirty="0" smtClean="0"/>
              <a:t> </a:t>
            </a:r>
            <a:r>
              <a:rPr lang="en-US" b="1" dirty="0" err="1" smtClean="0"/>
              <a:t>sistem</a:t>
            </a:r>
            <a:r>
              <a:rPr lang="en-US" b="1" dirty="0" smtClean="0"/>
              <a:t> </a:t>
            </a:r>
            <a:endParaRPr lang="en-US" b="1" dirty="0"/>
          </a:p>
        </p:txBody>
      </p:sp>
      <p:sp>
        <p:nvSpPr>
          <p:cNvPr id="3" name="Content Placeholder 2"/>
          <p:cNvSpPr>
            <a:spLocks noGrp="1"/>
          </p:cNvSpPr>
          <p:nvPr>
            <p:ph idx="1"/>
          </p:nvPr>
        </p:nvSpPr>
        <p:spPr>
          <a:xfrm>
            <a:off x="855622" y="1468192"/>
            <a:ext cx="11095972" cy="5048518"/>
          </a:xfrm>
        </p:spPr>
        <p:txBody>
          <a:bodyPr>
            <a:normAutofit fontScale="77500" lnSpcReduction="20000"/>
          </a:bodyPr>
          <a:lstStyle/>
          <a:p>
            <a:r>
              <a:rPr lang="ro-RO" dirty="0" smtClean="0"/>
              <a:t>Învățământul adulților – avem competențe pentru grupele majore, este standard numai pentru grupele de specialitate</a:t>
            </a:r>
          </a:p>
          <a:p>
            <a:r>
              <a:rPr lang="ro-RO" dirty="0" smtClean="0"/>
              <a:t>Educația adulților</a:t>
            </a:r>
            <a:r>
              <a:rPr lang="en-US" dirty="0" smtClean="0"/>
              <a:t> are la </a:t>
            </a:r>
            <a:r>
              <a:rPr lang="en-US" dirty="0" err="1" smtClean="0"/>
              <a:t>baz</a:t>
            </a:r>
            <a:r>
              <a:rPr lang="ro-RO" dirty="0" smtClean="0"/>
              <a:t>ă ocupația și standardul</a:t>
            </a:r>
            <a:r>
              <a:rPr lang="en-US" dirty="0" smtClean="0"/>
              <a:t> de </a:t>
            </a:r>
            <a:r>
              <a:rPr lang="en-US" dirty="0" err="1" smtClean="0"/>
              <a:t>calificare</a:t>
            </a:r>
            <a:r>
              <a:rPr lang="ro-RO" dirty="0" smtClean="0"/>
              <a:t>/ programul de studii aferent</a:t>
            </a:r>
            <a:r>
              <a:rPr lang="en-US" dirty="0" smtClean="0"/>
              <a:t>,</a:t>
            </a:r>
          </a:p>
          <a:p>
            <a:r>
              <a:rPr lang="en-US" dirty="0" err="1"/>
              <a:t>organizarea</a:t>
            </a:r>
            <a:r>
              <a:rPr lang="en-US" dirty="0"/>
              <a:t> </a:t>
            </a:r>
            <a:r>
              <a:rPr lang="en-US" dirty="0" err="1"/>
              <a:t>tipurilor</a:t>
            </a:r>
            <a:r>
              <a:rPr lang="en-US" dirty="0"/>
              <a:t> de </a:t>
            </a:r>
            <a:r>
              <a:rPr lang="en-US" dirty="0" err="1"/>
              <a:t>cursuri</a:t>
            </a:r>
            <a:r>
              <a:rPr lang="en-US" dirty="0"/>
              <a:t> de  </a:t>
            </a:r>
            <a:r>
              <a:rPr lang="en-US" dirty="0" err="1"/>
              <a:t>formare</a:t>
            </a:r>
            <a:r>
              <a:rPr lang="en-US" dirty="0"/>
              <a:t>  </a:t>
            </a:r>
            <a:r>
              <a:rPr lang="en-US" dirty="0" err="1"/>
              <a:t>ar</a:t>
            </a:r>
            <a:r>
              <a:rPr lang="en-US" dirty="0"/>
              <a:t> </a:t>
            </a:r>
            <a:r>
              <a:rPr lang="en-US" dirty="0" err="1"/>
              <a:t>trebui</a:t>
            </a:r>
            <a:r>
              <a:rPr lang="en-US" dirty="0"/>
              <a:t> </a:t>
            </a:r>
            <a:r>
              <a:rPr lang="en-US" dirty="0" smtClean="0"/>
              <a:t>s</a:t>
            </a:r>
            <a:r>
              <a:rPr lang="ro-RO" dirty="0" smtClean="0"/>
              <a:t>ă</a:t>
            </a:r>
            <a:r>
              <a:rPr lang="en-US" dirty="0" smtClean="0"/>
              <a:t> fie</a:t>
            </a:r>
            <a:r>
              <a:rPr lang="ro-RO" dirty="0"/>
              <a:t>:</a:t>
            </a:r>
            <a:endParaRPr lang="ro-RO" dirty="0" smtClean="0"/>
          </a:p>
          <a:p>
            <a:pPr marL="0" indent="0">
              <a:buNone/>
            </a:pPr>
            <a:r>
              <a:rPr lang="ro-RO" dirty="0"/>
              <a:t> </a:t>
            </a:r>
            <a:r>
              <a:rPr lang="ro-RO" dirty="0" smtClean="0"/>
              <a:t>	= aceeași ocupație             perfecționare</a:t>
            </a:r>
          </a:p>
          <a:p>
            <a:pPr marL="347663" indent="-347663">
              <a:buNone/>
            </a:pPr>
            <a:r>
              <a:rPr lang="ro-RO" dirty="0" smtClean="0"/>
              <a:t>  		= în aceeași grupă de bază	   </a:t>
            </a:r>
            <a:r>
              <a:rPr lang="ro-RO" dirty="0" smtClean="0"/>
              <a:t>specializare</a:t>
            </a:r>
            <a:r>
              <a:rPr lang="ro-RO" dirty="0" smtClean="0"/>
              <a:t>; </a:t>
            </a:r>
          </a:p>
          <a:p>
            <a:pPr marL="347663" indent="-347663">
              <a:buNone/>
            </a:pPr>
            <a:r>
              <a:rPr lang="ro-RO" dirty="0" smtClean="0"/>
              <a:t>   			</a:t>
            </a:r>
            <a:r>
              <a:rPr lang="ro-RO" sz="2600" dirty="0" smtClean="0"/>
              <a:t>ex. </a:t>
            </a:r>
            <a:r>
              <a:rPr lang="ro-RO" sz="2600" i="1" dirty="0"/>
              <a:t>inginer mecanic -</a:t>
            </a:r>
            <a:r>
              <a:rPr lang="en-US" sz="2600" i="1" dirty="0"/>
              <a:t>-&gt; </a:t>
            </a:r>
            <a:r>
              <a:rPr lang="ro-RO" sz="2600" i="1" dirty="0" smtClean="0"/>
              <a:t> inginer mașini termice</a:t>
            </a:r>
          </a:p>
          <a:p>
            <a:pPr marL="398463" indent="-398463">
              <a:buNone/>
            </a:pPr>
            <a:r>
              <a:rPr lang="ro-RO" dirty="0" smtClean="0"/>
              <a:t>  		= din grupe de bază diferite          </a:t>
            </a:r>
            <a:r>
              <a:rPr lang="ro-RO" dirty="0" smtClean="0"/>
              <a:t>   calificare</a:t>
            </a:r>
            <a:r>
              <a:rPr lang="ro-RO" dirty="0" smtClean="0"/>
              <a:t>; </a:t>
            </a:r>
          </a:p>
          <a:p>
            <a:pPr marL="398463" indent="-398463">
              <a:buNone/>
            </a:pPr>
            <a:r>
              <a:rPr lang="ro-RO" dirty="0"/>
              <a:t> </a:t>
            </a:r>
            <a:r>
              <a:rPr lang="ro-RO" dirty="0" smtClean="0"/>
              <a:t>   			</a:t>
            </a:r>
            <a:r>
              <a:rPr lang="ro-RO" sz="2600" dirty="0" smtClean="0"/>
              <a:t>ex. </a:t>
            </a:r>
            <a:r>
              <a:rPr lang="ro-RO" sz="2600" i="1" dirty="0" smtClean="0"/>
              <a:t>inginer mecanic -</a:t>
            </a:r>
            <a:r>
              <a:rPr lang="en-US" sz="2600" i="1" dirty="0" smtClean="0"/>
              <a:t>-&gt; </a:t>
            </a:r>
            <a:r>
              <a:rPr lang="ro-RO" sz="2600" i="1" dirty="0" smtClean="0"/>
              <a:t>inginer  hidroenergetică</a:t>
            </a:r>
          </a:p>
          <a:p>
            <a:pPr marL="0" indent="0">
              <a:buNone/>
            </a:pPr>
            <a:r>
              <a:rPr lang="ro-RO" dirty="0" smtClean="0"/>
              <a:t>  	= din grupe minore diferite	   </a:t>
            </a:r>
            <a:r>
              <a:rPr lang="ro-RO" dirty="0" smtClean="0"/>
              <a:t>policalificare</a:t>
            </a:r>
            <a:r>
              <a:rPr lang="ro-RO" dirty="0" smtClean="0"/>
              <a:t>; </a:t>
            </a:r>
          </a:p>
          <a:p>
            <a:pPr marL="0" indent="0">
              <a:buNone/>
            </a:pPr>
            <a:r>
              <a:rPr lang="ro-RO" dirty="0"/>
              <a:t> </a:t>
            </a:r>
            <a:r>
              <a:rPr lang="ro-RO" dirty="0" smtClean="0"/>
              <a:t>    		</a:t>
            </a:r>
            <a:r>
              <a:rPr lang="ro-RO" sz="2600" dirty="0" smtClean="0"/>
              <a:t>ex</a:t>
            </a:r>
            <a:r>
              <a:rPr lang="ro-RO" sz="2600" dirty="0"/>
              <a:t>. </a:t>
            </a:r>
            <a:r>
              <a:rPr lang="ro-RO" sz="2600" i="1" dirty="0" smtClean="0"/>
              <a:t>fizician -</a:t>
            </a:r>
            <a:r>
              <a:rPr lang="en-US" sz="2600" i="1" dirty="0" smtClean="0"/>
              <a:t>-&gt; </a:t>
            </a:r>
            <a:r>
              <a:rPr lang="ro-RO" sz="2600" i="1" dirty="0"/>
              <a:t>inginer </a:t>
            </a:r>
            <a:endParaRPr lang="ro-RO" sz="2600" i="1" dirty="0" smtClean="0"/>
          </a:p>
          <a:p>
            <a:pPr marL="0" indent="0">
              <a:buNone/>
            </a:pPr>
            <a:r>
              <a:rPr lang="ro-RO" i="1" dirty="0"/>
              <a:t> </a:t>
            </a:r>
            <a:r>
              <a:rPr lang="ro-RO" i="1" dirty="0" smtClean="0"/>
              <a:t> 	</a:t>
            </a:r>
            <a:r>
              <a:rPr lang="ro-RO" dirty="0" smtClean="0"/>
              <a:t>= din subgrupe majore diferite	       </a:t>
            </a:r>
            <a:r>
              <a:rPr lang="en-US" dirty="0" smtClean="0"/>
              <a:t>   </a:t>
            </a:r>
            <a:r>
              <a:rPr lang="ro-RO" dirty="0" smtClean="0"/>
              <a:t> inițiere; </a:t>
            </a:r>
          </a:p>
          <a:p>
            <a:pPr marL="0" indent="0">
              <a:buNone/>
            </a:pPr>
            <a:r>
              <a:rPr lang="ro-RO" dirty="0"/>
              <a:t> </a:t>
            </a:r>
            <a:r>
              <a:rPr lang="ro-RO" dirty="0" smtClean="0"/>
              <a:t>   		</a:t>
            </a:r>
            <a:r>
              <a:rPr lang="ro-RO" sz="2600" dirty="0" smtClean="0"/>
              <a:t>ex. </a:t>
            </a:r>
            <a:r>
              <a:rPr lang="ro-RO" sz="2600" i="1" dirty="0" smtClean="0"/>
              <a:t>medic -</a:t>
            </a:r>
            <a:r>
              <a:rPr lang="en-US" sz="2600" i="1" dirty="0" smtClean="0"/>
              <a:t>-&gt;</a:t>
            </a:r>
            <a:r>
              <a:rPr lang="ro-RO" sz="2600" i="1" dirty="0" smtClean="0"/>
              <a:t> </a:t>
            </a:r>
            <a:r>
              <a:rPr lang="ro-RO" sz="2600" i="1" dirty="0" smtClean="0"/>
              <a:t>fizician</a:t>
            </a:r>
            <a:endParaRPr lang="ro-RO" sz="2600" dirty="0" smtClean="0"/>
          </a:p>
        </p:txBody>
      </p:sp>
      <p:sp>
        <p:nvSpPr>
          <p:cNvPr id="4" name="Slide Number Placeholder 3"/>
          <p:cNvSpPr>
            <a:spLocks noGrp="1"/>
          </p:cNvSpPr>
          <p:nvPr>
            <p:ph type="sldNum" sz="quarter" idx="12"/>
          </p:nvPr>
        </p:nvSpPr>
        <p:spPr/>
        <p:txBody>
          <a:bodyPr/>
          <a:lstStyle/>
          <a:p>
            <a:fld id="{9E50D555-AD09-4184-8F27-884809BFB095}" type="slidenum">
              <a:rPr lang="en-US" smtClean="0"/>
              <a:t>32</a:t>
            </a:fld>
            <a:endParaRPr lang="en-US"/>
          </a:p>
        </p:txBody>
      </p:sp>
      <p:sp>
        <p:nvSpPr>
          <p:cNvPr id="7" name="Right Arrow 6"/>
          <p:cNvSpPr/>
          <p:nvPr/>
        </p:nvSpPr>
        <p:spPr>
          <a:xfrm>
            <a:off x="5071271" y="4016004"/>
            <a:ext cx="5486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972549" y="4710406"/>
            <a:ext cx="679268" cy="487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flipV="1">
            <a:off x="5372498" y="5438790"/>
            <a:ext cx="7663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024152" y="2905415"/>
            <a:ext cx="661852" cy="46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932854" y="3272461"/>
            <a:ext cx="661852" cy="46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          </a:t>
            </a:r>
            <a:endParaRPr lang="en-US" dirty="0"/>
          </a:p>
        </p:txBody>
      </p:sp>
    </p:spTree>
    <p:extLst>
      <p:ext uri="{BB962C8B-B14F-4D97-AF65-F5344CB8AC3E}">
        <p14:creationId xmlns:p14="http://schemas.microsoft.com/office/powerpoint/2010/main" val="9370238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111"/>
          </a:xfrm>
        </p:spPr>
        <p:txBody>
          <a:bodyPr/>
          <a:lstStyle/>
          <a:p>
            <a:r>
              <a:rPr lang="ro-RO" b="1" dirty="0" smtClean="0"/>
              <a:t>Educația adulților </a:t>
            </a:r>
            <a:r>
              <a:rPr lang="en-US" b="1" dirty="0" smtClean="0"/>
              <a:t>–</a:t>
            </a:r>
            <a:r>
              <a:rPr lang="ro-RO" b="1" dirty="0" smtClean="0"/>
              <a:t> </a:t>
            </a:r>
            <a:r>
              <a:rPr lang="en-US" b="1" dirty="0" err="1" smtClean="0"/>
              <a:t>propunere</a:t>
            </a:r>
            <a:r>
              <a:rPr lang="en-US" b="1" dirty="0" smtClean="0"/>
              <a:t> </a:t>
            </a:r>
            <a:r>
              <a:rPr lang="en-US" b="1" dirty="0" err="1" smtClean="0"/>
              <a:t>sistem</a:t>
            </a:r>
            <a:r>
              <a:rPr lang="en-US" b="1" dirty="0" smtClean="0"/>
              <a:t> </a:t>
            </a:r>
            <a:endParaRPr lang="en-US" b="1" dirty="0"/>
          </a:p>
        </p:txBody>
      </p:sp>
      <p:sp>
        <p:nvSpPr>
          <p:cNvPr id="3" name="Content Placeholder 2"/>
          <p:cNvSpPr>
            <a:spLocks noGrp="1"/>
          </p:cNvSpPr>
          <p:nvPr>
            <p:ph idx="1"/>
          </p:nvPr>
        </p:nvSpPr>
        <p:spPr>
          <a:xfrm>
            <a:off x="855622" y="1468192"/>
            <a:ext cx="11095972" cy="5048518"/>
          </a:xfrm>
        </p:spPr>
        <p:txBody>
          <a:bodyPr>
            <a:normAutofit/>
          </a:bodyPr>
          <a:lstStyle/>
          <a:p>
            <a:pPr marL="0" indent="0">
              <a:buNone/>
            </a:pPr>
            <a:r>
              <a:rPr lang="en-US" i="1" dirty="0" err="1" smtClean="0"/>
              <a:t>Asigurarea</a:t>
            </a:r>
            <a:r>
              <a:rPr lang="en-US" i="1" dirty="0" smtClean="0"/>
              <a:t> </a:t>
            </a:r>
            <a:r>
              <a:rPr lang="en-US" i="1" dirty="0" err="1" smtClean="0"/>
              <a:t>calit</a:t>
            </a:r>
            <a:r>
              <a:rPr lang="ro-RO" i="1" dirty="0" err="1" smtClean="0"/>
              <a:t>ății</a:t>
            </a:r>
            <a:r>
              <a:rPr lang="en-US" i="1" dirty="0" smtClean="0"/>
              <a:t>: </a:t>
            </a:r>
            <a:r>
              <a:rPr lang="en-US" i="1" dirty="0" err="1"/>
              <a:t>verificarea</a:t>
            </a:r>
            <a:r>
              <a:rPr lang="en-US" i="1" dirty="0"/>
              <a:t> </a:t>
            </a:r>
            <a:r>
              <a:rPr lang="ro-RO" i="1" dirty="0"/>
              <a:t>î</a:t>
            </a:r>
            <a:r>
              <a:rPr lang="en-US" i="1" dirty="0" err="1" smtClean="0"/>
              <a:t>ndeplinir</a:t>
            </a:r>
            <a:r>
              <a:rPr lang="ro-RO" i="1" dirty="0" smtClean="0"/>
              <a:t>i</a:t>
            </a:r>
            <a:r>
              <a:rPr lang="en-US" i="1" dirty="0" err="1" smtClean="0"/>
              <a:t>i</a:t>
            </a:r>
            <a:r>
              <a:rPr lang="en-US" i="1" dirty="0" smtClean="0"/>
              <a:t> </a:t>
            </a:r>
            <a:r>
              <a:rPr lang="en-US" i="1" dirty="0" err="1" smtClean="0"/>
              <a:t>conformit</a:t>
            </a:r>
            <a:r>
              <a:rPr lang="ro-RO" i="1" dirty="0" err="1" smtClean="0"/>
              <a:t>ăți</a:t>
            </a:r>
            <a:r>
              <a:rPr lang="en-US" i="1" dirty="0" err="1" smtClean="0"/>
              <a:t>i</a:t>
            </a:r>
            <a:r>
              <a:rPr lang="en-US" i="1" dirty="0" smtClean="0"/>
              <a:t> </a:t>
            </a:r>
            <a:r>
              <a:rPr lang="en-US" i="1" dirty="0" err="1" smtClean="0"/>
              <a:t>cerin</a:t>
            </a:r>
            <a:r>
              <a:rPr lang="ro-RO" i="1" dirty="0" smtClean="0"/>
              <a:t>ț</a:t>
            </a:r>
            <a:r>
              <a:rPr lang="en-US" i="1" dirty="0" err="1" smtClean="0"/>
              <a:t>elor</a:t>
            </a:r>
            <a:r>
              <a:rPr lang="en-US" i="1" dirty="0" smtClean="0"/>
              <a:t> </a:t>
            </a:r>
            <a:r>
              <a:rPr lang="en-US" i="1" dirty="0" err="1"/>
              <a:t>standardului</a:t>
            </a:r>
            <a:r>
              <a:rPr lang="en-US" i="1" dirty="0"/>
              <a:t> de </a:t>
            </a:r>
            <a:r>
              <a:rPr lang="en-US" i="1" dirty="0" err="1"/>
              <a:t>calificare</a:t>
            </a:r>
            <a:r>
              <a:rPr lang="en-US" i="1" dirty="0"/>
              <a:t> /</a:t>
            </a:r>
            <a:r>
              <a:rPr lang="en-US" i="1" dirty="0" err="1"/>
              <a:t>programului</a:t>
            </a:r>
            <a:r>
              <a:rPr lang="en-US" i="1" dirty="0"/>
              <a:t> de </a:t>
            </a:r>
            <a:r>
              <a:rPr lang="en-US" i="1" dirty="0" err="1" smtClean="0"/>
              <a:t>studi</a:t>
            </a:r>
            <a:r>
              <a:rPr lang="ro-RO" i="1" dirty="0" smtClean="0"/>
              <a:t>i</a:t>
            </a:r>
            <a:r>
              <a:rPr lang="en-US" i="1" dirty="0" smtClean="0"/>
              <a:t> </a:t>
            </a:r>
            <a:endParaRPr lang="en-US" i="1" dirty="0"/>
          </a:p>
          <a:p>
            <a:pPr marL="0" indent="0">
              <a:buNone/>
            </a:pPr>
            <a:r>
              <a:rPr lang="en-US" i="1" dirty="0"/>
              <a:t>Mai </a:t>
            </a:r>
            <a:r>
              <a:rPr lang="ro-RO" i="1" dirty="0"/>
              <a:t>î</a:t>
            </a:r>
            <a:r>
              <a:rPr lang="en-US" i="1" dirty="0" err="1" smtClean="0"/>
              <a:t>nt</a:t>
            </a:r>
            <a:r>
              <a:rPr lang="ro-RO" i="1" dirty="0" smtClean="0"/>
              <a:t>â</a:t>
            </a:r>
            <a:r>
              <a:rPr lang="en-US" i="1" dirty="0" err="1" smtClean="0"/>
              <a:t>i</a:t>
            </a:r>
            <a:r>
              <a:rPr lang="en-US" i="1" dirty="0" smtClean="0"/>
              <a:t> </a:t>
            </a:r>
            <a:r>
              <a:rPr lang="en-US" i="1" dirty="0" err="1"/>
              <a:t>este</a:t>
            </a:r>
            <a:r>
              <a:rPr lang="en-US" i="1" dirty="0"/>
              <a:t> </a:t>
            </a:r>
            <a:r>
              <a:rPr lang="en-US" i="1" dirty="0" err="1"/>
              <a:t>standardul</a:t>
            </a:r>
            <a:r>
              <a:rPr lang="en-US" i="1" dirty="0"/>
              <a:t> </a:t>
            </a:r>
            <a:r>
              <a:rPr lang="en-US" i="1" dirty="0" err="1"/>
              <a:t>sau</a:t>
            </a:r>
            <a:r>
              <a:rPr lang="en-US" i="1" dirty="0"/>
              <a:t> </a:t>
            </a:r>
            <a:r>
              <a:rPr lang="en-US" i="1" dirty="0" err="1" smtClean="0"/>
              <a:t>programul</a:t>
            </a:r>
            <a:r>
              <a:rPr lang="ro-RO" i="1" dirty="0" smtClean="0"/>
              <a:t>,</a:t>
            </a:r>
            <a:r>
              <a:rPr lang="en-US" i="1" dirty="0" smtClean="0"/>
              <a:t> </a:t>
            </a:r>
            <a:r>
              <a:rPr lang="en-US" i="1" dirty="0" err="1"/>
              <a:t>apoi</a:t>
            </a:r>
            <a:r>
              <a:rPr lang="en-US" i="1" dirty="0"/>
              <a:t> </a:t>
            </a:r>
            <a:r>
              <a:rPr lang="en-US" i="1" dirty="0" err="1"/>
              <a:t>asigurarea</a:t>
            </a:r>
            <a:r>
              <a:rPr lang="en-US" i="1" dirty="0"/>
              <a:t> </a:t>
            </a:r>
            <a:r>
              <a:rPr lang="en-US" i="1" dirty="0" err="1" smtClean="0"/>
              <a:t>calit</a:t>
            </a:r>
            <a:r>
              <a:rPr lang="ro-RO" i="1" dirty="0" err="1" smtClean="0"/>
              <a:t>ă</a:t>
            </a:r>
            <a:r>
              <a:rPr lang="ro-RO" i="1" dirty="0" err="1"/>
              <a:t>ț</a:t>
            </a:r>
            <a:r>
              <a:rPr lang="en-US" i="1" dirty="0" err="1" smtClean="0"/>
              <a:t>i</a:t>
            </a:r>
            <a:r>
              <a:rPr lang="ro-RO" i="1" dirty="0" smtClean="0"/>
              <a:t>i; </a:t>
            </a:r>
            <a:r>
              <a:rPr lang="en-US" i="1" dirty="0" err="1" smtClean="0">
                <a:solidFill>
                  <a:srgbClr val="FF0000"/>
                </a:solidFill>
              </a:rPr>
              <a:t>pe</a:t>
            </a:r>
            <a:r>
              <a:rPr lang="en-US" i="1" dirty="0" smtClean="0">
                <a:solidFill>
                  <a:srgbClr val="FF0000"/>
                </a:solidFill>
              </a:rPr>
              <a:t> </a:t>
            </a:r>
            <a:r>
              <a:rPr lang="en-US" i="1" dirty="0">
                <a:solidFill>
                  <a:srgbClr val="FF0000"/>
                </a:solidFill>
              </a:rPr>
              <a:t>un standard </a:t>
            </a:r>
            <a:r>
              <a:rPr lang="en-US" i="1" dirty="0" smtClean="0">
                <a:solidFill>
                  <a:srgbClr val="FF0000"/>
                </a:solidFill>
              </a:rPr>
              <a:t>prost</a:t>
            </a:r>
            <a:r>
              <a:rPr lang="ro-RO" i="1" dirty="0" smtClean="0">
                <a:solidFill>
                  <a:srgbClr val="FF0000"/>
                </a:solidFill>
              </a:rPr>
              <a:t>,</a:t>
            </a:r>
            <a:r>
              <a:rPr lang="en-US" i="1" dirty="0" smtClean="0">
                <a:solidFill>
                  <a:srgbClr val="FF0000"/>
                </a:solidFill>
              </a:rPr>
              <a:t> </a:t>
            </a:r>
            <a:r>
              <a:rPr lang="en-US" i="1" dirty="0" err="1">
                <a:solidFill>
                  <a:srgbClr val="FF0000"/>
                </a:solidFill>
              </a:rPr>
              <a:t>degeaba</a:t>
            </a:r>
            <a:r>
              <a:rPr lang="en-US" i="1" dirty="0">
                <a:solidFill>
                  <a:srgbClr val="FF0000"/>
                </a:solidFill>
              </a:rPr>
              <a:t> am o </a:t>
            </a:r>
            <a:r>
              <a:rPr lang="en-US" i="1" dirty="0" err="1">
                <a:solidFill>
                  <a:srgbClr val="FF0000"/>
                </a:solidFill>
              </a:rPr>
              <a:t>calitate</a:t>
            </a:r>
            <a:r>
              <a:rPr lang="en-US" i="1" dirty="0">
                <a:solidFill>
                  <a:srgbClr val="FF0000"/>
                </a:solidFill>
              </a:rPr>
              <a:t> </a:t>
            </a:r>
            <a:r>
              <a:rPr lang="en-US" i="1" dirty="0" smtClean="0">
                <a:solidFill>
                  <a:srgbClr val="FF0000"/>
                </a:solidFill>
              </a:rPr>
              <a:t>bun</a:t>
            </a:r>
            <a:r>
              <a:rPr lang="ro-RO" i="1" dirty="0" smtClean="0">
                <a:solidFill>
                  <a:srgbClr val="FF0000"/>
                </a:solidFill>
              </a:rPr>
              <a:t>ă</a:t>
            </a:r>
            <a:r>
              <a:rPr lang="en-US" i="1" dirty="0" smtClean="0">
                <a:solidFill>
                  <a:srgbClr val="FF0000"/>
                </a:solidFill>
              </a:rPr>
              <a:t>!!!</a:t>
            </a:r>
            <a:endParaRPr lang="en-US" i="1" dirty="0" smtClean="0">
              <a:solidFill>
                <a:srgbClr val="FF0000"/>
              </a:solidFill>
            </a:endParaRPr>
          </a:p>
          <a:p>
            <a:pPr marL="0" indent="0">
              <a:buNone/>
            </a:pPr>
            <a:r>
              <a:rPr lang="en-US" i="1" dirty="0" err="1" smtClean="0">
                <a:solidFill>
                  <a:srgbClr val="FF0000"/>
                </a:solidFill>
              </a:rPr>
              <a:t>Succesul</a:t>
            </a:r>
            <a:r>
              <a:rPr lang="en-US" i="1" dirty="0" smtClean="0">
                <a:solidFill>
                  <a:srgbClr val="FF0000"/>
                </a:solidFill>
              </a:rPr>
              <a:t> </a:t>
            </a:r>
            <a:r>
              <a:rPr lang="ro-RO" i="1" dirty="0" smtClean="0">
                <a:solidFill>
                  <a:srgbClr val="FF0000"/>
                </a:solidFill>
              </a:rPr>
              <a:t>î</a:t>
            </a:r>
            <a:r>
              <a:rPr lang="en-US" i="1" dirty="0" smtClean="0">
                <a:solidFill>
                  <a:srgbClr val="FF0000"/>
                </a:solidFill>
              </a:rPr>
              <a:t>n </a:t>
            </a:r>
            <a:r>
              <a:rPr lang="en-US" i="1" dirty="0" err="1" smtClean="0">
                <a:solidFill>
                  <a:srgbClr val="FF0000"/>
                </a:solidFill>
              </a:rPr>
              <a:t>educa</a:t>
            </a:r>
            <a:r>
              <a:rPr lang="ro-RO" i="1" dirty="0" smtClean="0">
                <a:solidFill>
                  <a:srgbClr val="FF0000"/>
                </a:solidFill>
              </a:rPr>
              <a:t>ț</a:t>
            </a:r>
            <a:r>
              <a:rPr lang="en-US" i="1" dirty="0" err="1" smtClean="0">
                <a:solidFill>
                  <a:srgbClr val="FF0000"/>
                </a:solidFill>
              </a:rPr>
              <a:t>ie</a:t>
            </a:r>
            <a:r>
              <a:rPr lang="en-US" i="1" dirty="0" smtClean="0">
                <a:solidFill>
                  <a:srgbClr val="FF0000"/>
                </a:solidFill>
              </a:rPr>
              <a:t> =</a:t>
            </a:r>
            <a:r>
              <a:rPr lang="ro-RO" i="1" dirty="0" smtClean="0">
                <a:solidFill>
                  <a:srgbClr val="FF0000"/>
                </a:solidFill>
              </a:rPr>
              <a:t> </a:t>
            </a:r>
            <a:r>
              <a:rPr lang="en-US" i="1" dirty="0" smtClean="0">
                <a:solidFill>
                  <a:srgbClr val="FF0000"/>
                </a:solidFill>
              </a:rPr>
              <a:t>standard/</a:t>
            </a:r>
            <a:r>
              <a:rPr lang="en-US" i="1" dirty="0" err="1" smtClean="0">
                <a:solidFill>
                  <a:srgbClr val="FF0000"/>
                </a:solidFill>
              </a:rPr>
              <a:t>programe</a:t>
            </a:r>
            <a:r>
              <a:rPr lang="en-US" i="1" dirty="0" smtClean="0">
                <a:solidFill>
                  <a:srgbClr val="FF0000"/>
                </a:solidFill>
              </a:rPr>
              <a:t>  </a:t>
            </a:r>
            <a:r>
              <a:rPr lang="en-US" i="1" dirty="0" err="1" smtClean="0">
                <a:solidFill>
                  <a:srgbClr val="FF0000"/>
                </a:solidFill>
              </a:rPr>
              <a:t>moderne</a:t>
            </a:r>
            <a:r>
              <a:rPr lang="en-US" i="1" dirty="0" smtClean="0">
                <a:solidFill>
                  <a:srgbClr val="FF0000"/>
                </a:solidFill>
              </a:rPr>
              <a:t>  ca </a:t>
            </a:r>
            <a:r>
              <a:rPr lang="ro-RO" i="1" dirty="0" smtClean="0">
                <a:solidFill>
                  <a:srgbClr val="FF0000"/>
                </a:solidFill>
              </a:rPr>
              <a:t>ș</a:t>
            </a:r>
            <a:r>
              <a:rPr lang="en-US" i="1" dirty="0" err="1" smtClean="0">
                <a:solidFill>
                  <a:srgbClr val="FF0000"/>
                </a:solidFill>
              </a:rPr>
              <a:t>i</a:t>
            </a:r>
            <a:r>
              <a:rPr lang="en-US" i="1" dirty="0" smtClean="0">
                <a:solidFill>
                  <a:srgbClr val="FF0000"/>
                </a:solidFill>
              </a:rPr>
              <a:t> con</a:t>
            </a:r>
            <a:r>
              <a:rPr lang="ro-RO" i="1" dirty="0" smtClean="0">
                <a:solidFill>
                  <a:srgbClr val="FF0000"/>
                </a:solidFill>
              </a:rPr>
              <a:t>ț</a:t>
            </a:r>
            <a:r>
              <a:rPr lang="en-US" i="1" dirty="0" err="1" smtClean="0">
                <a:solidFill>
                  <a:srgbClr val="FF0000"/>
                </a:solidFill>
              </a:rPr>
              <a:t>inut</a:t>
            </a:r>
            <a:r>
              <a:rPr lang="en-US" i="1" dirty="0" smtClean="0">
                <a:solidFill>
                  <a:srgbClr val="FF0000"/>
                </a:solidFill>
              </a:rPr>
              <a:t> </a:t>
            </a:r>
            <a:r>
              <a:rPr lang="ro-RO" i="1" dirty="0" err="1">
                <a:solidFill>
                  <a:srgbClr val="FF0000"/>
                </a:solidFill>
              </a:rPr>
              <a:t>ș</a:t>
            </a:r>
            <a:r>
              <a:rPr lang="en-US" i="1" dirty="0" err="1" smtClean="0">
                <a:solidFill>
                  <a:srgbClr val="FF0000"/>
                </a:solidFill>
              </a:rPr>
              <a:t>i</a:t>
            </a:r>
            <a:r>
              <a:rPr lang="en-US" i="1" dirty="0" smtClean="0">
                <a:solidFill>
                  <a:srgbClr val="FF0000"/>
                </a:solidFill>
              </a:rPr>
              <a:t> </a:t>
            </a:r>
            <a:r>
              <a:rPr lang="en-US" i="1" dirty="0" err="1" smtClean="0">
                <a:solidFill>
                  <a:srgbClr val="FF0000"/>
                </a:solidFill>
              </a:rPr>
              <a:t>livrate</a:t>
            </a:r>
            <a:r>
              <a:rPr lang="en-US" i="1" dirty="0" smtClean="0">
                <a:solidFill>
                  <a:srgbClr val="FF0000"/>
                </a:solidFill>
              </a:rPr>
              <a:t> la o </a:t>
            </a:r>
            <a:r>
              <a:rPr lang="en-US" i="1" dirty="0" err="1" smtClean="0">
                <a:solidFill>
                  <a:srgbClr val="FF0000"/>
                </a:solidFill>
              </a:rPr>
              <a:t>calitate</a:t>
            </a:r>
            <a:r>
              <a:rPr lang="en-US" i="1" dirty="0" smtClean="0">
                <a:solidFill>
                  <a:srgbClr val="FF0000"/>
                </a:solidFill>
              </a:rPr>
              <a:t> </a:t>
            </a:r>
            <a:r>
              <a:rPr lang="en-US" i="1" dirty="0" smtClean="0">
                <a:solidFill>
                  <a:srgbClr val="FF0000"/>
                </a:solidFill>
              </a:rPr>
              <a:t>conform</a:t>
            </a:r>
            <a:r>
              <a:rPr lang="ro-RO" i="1" dirty="0" smtClean="0">
                <a:solidFill>
                  <a:srgbClr val="FF0000"/>
                </a:solidFill>
              </a:rPr>
              <a:t>ă</a:t>
            </a:r>
            <a:r>
              <a:rPr lang="en-US" i="1" dirty="0" smtClean="0">
                <a:solidFill>
                  <a:srgbClr val="FF0000"/>
                </a:solidFill>
              </a:rPr>
              <a:t> </a:t>
            </a:r>
            <a:endParaRPr lang="en-US" i="1"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33</a:t>
            </a:fld>
            <a:endParaRPr lang="en-US"/>
          </a:p>
        </p:txBody>
      </p:sp>
    </p:spTree>
    <p:extLst>
      <p:ext uri="{BB962C8B-B14F-4D97-AF65-F5344CB8AC3E}">
        <p14:creationId xmlns:p14="http://schemas.microsoft.com/office/powerpoint/2010/main" val="2601500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Noul</a:t>
            </a:r>
            <a:r>
              <a:rPr lang="en-US" dirty="0" smtClean="0"/>
              <a:t> </a:t>
            </a:r>
            <a:r>
              <a:rPr lang="en-US" dirty="0" err="1" smtClean="0"/>
              <a:t>sistem</a:t>
            </a:r>
            <a:r>
              <a:rPr lang="en-US" dirty="0" smtClean="0"/>
              <a:t> -</a:t>
            </a:r>
            <a:r>
              <a:rPr lang="en-US" dirty="0" err="1" smtClean="0"/>
              <a:t>principii</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Sarcinile</a:t>
            </a:r>
            <a:r>
              <a:rPr lang="en-US" dirty="0" smtClean="0"/>
              <a:t> </a:t>
            </a:r>
            <a:r>
              <a:rPr lang="ro-RO" dirty="0" err="1"/>
              <a:t>ș</a:t>
            </a:r>
            <a:r>
              <a:rPr lang="en-US" dirty="0" err="1" smtClean="0"/>
              <a:t>i</a:t>
            </a:r>
            <a:r>
              <a:rPr lang="en-US" dirty="0" smtClean="0"/>
              <a:t> </a:t>
            </a:r>
            <a:r>
              <a:rPr lang="en-US" dirty="0" err="1" smtClean="0"/>
              <a:t>atribu</a:t>
            </a:r>
            <a:r>
              <a:rPr lang="ro-RO" dirty="0" smtClean="0"/>
              <a:t>ți</a:t>
            </a:r>
            <a:r>
              <a:rPr lang="en-US" dirty="0" err="1" smtClean="0"/>
              <a:t>ile</a:t>
            </a:r>
            <a:r>
              <a:rPr lang="en-US" dirty="0" smtClean="0"/>
              <a:t> </a:t>
            </a:r>
            <a:r>
              <a:rPr lang="en-US" dirty="0" err="1" smtClean="0"/>
              <a:t>pentru</a:t>
            </a:r>
            <a:r>
              <a:rPr lang="en-US" dirty="0" smtClean="0"/>
              <a:t> </a:t>
            </a:r>
            <a:r>
              <a:rPr lang="en-US" dirty="0" err="1" smtClean="0"/>
              <a:t>grupele</a:t>
            </a:r>
            <a:r>
              <a:rPr lang="en-US" dirty="0" smtClean="0"/>
              <a:t> </a:t>
            </a:r>
            <a:r>
              <a:rPr lang="en-US" dirty="0" err="1" smtClean="0"/>
              <a:t>majore</a:t>
            </a:r>
            <a:r>
              <a:rPr lang="en-US" dirty="0" smtClean="0"/>
              <a:t>,</a:t>
            </a:r>
            <a:r>
              <a:rPr lang="ro-RO" dirty="0" smtClean="0"/>
              <a:t> </a:t>
            </a:r>
            <a:r>
              <a:rPr lang="en-US" dirty="0" err="1" smtClean="0"/>
              <a:t>grupele</a:t>
            </a:r>
            <a:r>
              <a:rPr lang="en-US" dirty="0" smtClean="0"/>
              <a:t> </a:t>
            </a:r>
            <a:r>
              <a:rPr lang="en-US" dirty="0" err="1" smtClean="0"/>
              <a:t>minore</a:t>
            </a:r>
            <a:r>
              <a:rPr lang="en-US" dirty="0" smtClean="0"/>
              <a:t> </a:t>
            </a:r>
            <a:r>
              <a:rPr lang="ro-RO" dirty="0" err="1"/>
              <a:t>ș</a:t>
            </a:r>
            <a:r>
              <a:rPr lang="en-US" dirty="0" err="1" smtClean="0"/>
              <a:t>i</a:t>
            </a:r>
            <a:r>
              <a:rPr lang="en-US" dirty="0" smtClean="0"/>
              <a:t> </a:t>
            </a:r>
            <a:r>
              <a:rPr lang="en-US" dirty="0" smtClean="0"/>
              <a:t>de </a:t>
            </a:r>
            <a:r>
              <a:rPr lang="en-US" dirty="0" err="1" smtClean="0"/>
              <a:t>baz</a:t>
            </a:r>
            <a:r>
              <a:rPr lang="ro-RO" dirty="0" smtClean="0"/>
              <a:t>ă</a:t>
            </a:r>
            <a:r>
              <a:rPr lang="en-US" dirty="0" smtClean="0"/>
              <a:t> </a:t>
            </a:r>
            <a:r>
              <a:rPr lang="en-US" dirty="0" err="1" smtClean="0"/>
              <a:t>sunt</a:t>
            </a:r>
            <a:r>
              <a:rPr lang="en-US" dirty="0" smtClean="0"/>
              <a:t> </a:t>
            </a:r>
            <a:r>
              <a:rPr lang="en-US" dirty="0" err="1" smtClean="0"/>
              <a:t>standardizate</a:t>
            </a:r>
            <a:r>
              <a:rPr lang="en-US" dirty="0" smtClean="0"/>
              <a:t> la </a:t>
            </a:r>
            <a:r>
              <a:rPr lang="en-US" dirty="0" err="1" smtClean="0"/>
              <a:t>nivel</a:t>
            </a:r>
            <a:r>
              <a:rPr lang="en-US" dirty="0" smtClean="0"/>
              <a:t> </a:t>
            </a:r>
            <a:r>
              <a:rPr lang="en-US" dirty="0" err="1" smtClean="0"/>
              <a:t>interna</a:t>
            </a:r>
            <a:r>
              <a:rPr lang="ro-RO" dirty="0" smtClean="0"/>
              <a:t>ț</a:t>
            </a:r>
            <a:r>
              <a:rPr lang="en-US" dirty="0" err="1" smtClean="0"/>
              <a:t>ional</a:t>
            </a:r>
            <a:r>
              <a:rPr lang="en-US" dirty="0" smtClean="0"/>
              <a:t>;</a:t>
            </a:r>
            <a:endParaRPr lang="en-US" dirty="0" smtClean="0"/>
          </a:p>
          <a:p>
            <a:r>
              <a:rPr lang="en-US" dirty="0" err="1" smtClean="0"/>
              <a:t>Acestora</a:t>
            </a:r>
            <a:r>
              <a:rPr lang="en-US" dirty="0" smtClean="0"/>
              <a:t> le </a:t>
            </a:r>
            <a:r>
              <a:rPr lang="en-US" dirty="0" err="1" smtClean="0"/>
              <a:t>corespund</a:t>
            </a:r>
            <a:r>
              <a:rPr lang="en-US" dirty="0" smtClean="0"/>
              <a:t> </a:t>
            </a:r>
            <a:r>
              <a:rPr lang="en-US" dirty="0" err="1" smtClean="0"/>
              <a:t>competen</a:t>
            </a:r>
            <a:r>
              <a:rPr lang="ro-RO" dirty="0" smtClean="0"/>
              <a:t>ț</a:t>
            </a:r>
            <a:r>
              <a:rPr lang="en-US" dirty="0" smtClean="0"/>
              <a:t>e </a:t>
            </a:r>
            <a:r>
              <a:rPr lang="en-US" dirty="0" smtClean="0"/>
              <a:t>care </a:t>
            </a:r>
            <a:r>
              <a:rPr lang="en-US" dirty="0" err="1" smtClean="0"/>
              <a:t>trebuiesc</a:t>
            </a:r>
            <a:r>
              <a:rPr lang="en-US" dirty="0" smtClean="0"/>
              <a:t> </a:t>
            </a:r>
            <a:r>
              <a:rPr lang="en-US" dirty="0" err="1" smtClean="0"/>
              <a:t>transpuse</a:t>
            </a:r>
            <a:r>
              <a:rPr lang="en-US" dirty="0" smtClean="0"/>
              <a:t> </a:t>
            </a:r>
            <a:r>
              <a:rPr lang="ro-RO" dirty="0" smtClean="0"/>
              <a:t>î</a:t>
            </a:r>
            <a:r>
              <a:rPr lang="en-US" dirty="0" smtClean="0"/>
              <a:t>n </a:t>
            </a:r>
            <a:r>
              <a:rPr lang="en-US" dirty="0" err="1" smtClean="0"/>
              <a:t>rezultate</a:t>
            </a:r>
            <a:r>
              <a:rPr lang="en-US" dirty="0" smtClean="0"/>
              <a:t> ale </a:t>
            </a:r>
            <a:r>
              <a:rPr lang="ro-RO" dirty="0"/>
              <a:t>î</a:t>
            </a:r>
            <a:r>
              <a:rPr lang="en-US" dirty="0" err="1" smtClean="0"/>
              <a:t>nv</a:t>
            </a:r>
            <a:r>
              <a:rPr lang="ro-RO" dirty="0" err="1" smtClean="0"/>
              <a:t>ăță</a:t>
            </a:r>
            <a:r>
              <a:rPr lang="en-US" dirty="0" smtClean="0"/>
              <a:t>r</a:t>
            </a:r>
            <a:r>
              <a:rPr lang="ro-RO" dirty="0" smtClean="0"/>
              <a:t>i</a:t>
            </a:r>
            <a:r>
              <a:rPr lang="en-US" dirty="0" err="1" smtClean="0"/>
              <a:t>i</a:t>
            </a:r>
            <a:r>
              <a:rPr lang="ro-RO" dirty="0" smtClean="0"/>
              <a:t>,</a:t>
            </a:r>
            <a:r>
              <a:rPr lang="en-US" dirty="0" smtClean="0"/>
              <a:t> </a:t>
            </a:r>
            <a:r>
              <a:rPr lang="en-US" dirty="0" err="1" smtClean="0"/>
              <a:t>apoi</a:t>
            </a:r>
            <a:r>
              <a:rPr lang="en-US" dirty="0" smtClean="0"/>
              <a:t> </a:t>
            </a:r>
            <a:r>
              <a:rPr lang="ro-RO" dirty="0" smtClean="0"/>
              <a:t>î</a:t>
            </a:r>
            <a:r>
              <a:rPr lang="en-US" dirty="0" smtClean="0"/>
              <a:t>n </a:t>
            </a:r>
            <a:r>
              <a:rPr lang="en-US" dirty="0" err="1" smtClean="0"/>
              <a:t>programe</a:t>
            </a:r>
            <a:r>
              <a:rPr lang="en-US" dirty="0" smtClean="0"/>
              <a:t> de </a:t>
            </a:r>
            <a:r>
              <a:rPr lang="en-US" dirty="0" err="1" smtClean="0"/>
              <a:t>studii</a:t>
            </a:r>
            <a:r>
              <a:rPr lang="en-US" dirty="0" smtClean="0"/>
              <a:t>/standard </a:t>
            </a:r>
            <a:r>
              <a:rPr lang="en-US" dirty="0" smtClean="0"/>
              <a:t>de </a:t>
            </a:r>
            <a:r>
              <a:rPr lang="en-US" dirty="0" err="1" smtClean="0"/>
              <a:t>calificare</a:t>
            </a:r>
            <a:r>
              <a:rPr lang="ro-RO" dirty="0" smtClean="0"/>
              <a:t>.</a:t>
            </a:r>
            <a:endParaRPr lang="en-US" dirty="0" smtClean="0"/>
          </a:p>
          <a:p>
            <a:r>
              <a:rPr lang="ro-RO" dirty="0" smtClean="0"/>
              <a:t>A</a:t>
            </a:r>
            <a:r>
              <a:rPr lang="en-US" dirty="0" err="1" smtClean="0"/>
              <a:t>cestea</a:t>
            </a:r>
            <a:r>
              <a:rPr lang="en-US" dirty="0" smtClean="0"/>
              <a:t> </a:t>
            </a:r>
            <a:r>
              <a:rPr lang="en-US" dirty="0" smtClean="0"/>
              <a:t>nu </a:t>
            </a:r>
            <a:r>
              <a:rPr lang="en-US" dirty="0" err="1" smtClean="0"/>
              <a:t>ar</a:t>
            </a:r>
            <a:r>
              <a:rPr lang="en-US" dirty="0" smtClean="0"/>
              <a:t> </a:t>
            </a:r>
            <a:r>
              <a:rPr lang="en-US" dirty="0" err="1" smtClean="0"/>
              <a:t>trebui</a:t>
            </a:r>
            <a:r>
              <a:rPr lang="en-US" dirty="0" smtClean="0"/>
              <a:t> </a:t>
            </a:r>
            <a:r>
              <a:rPr lang="en-US" dirty="0" smtClean="0"/>
              <a:t>s</a:t>
            </a:r>
            <a:r>
              <a:rPr lang="ro-RO" dirty="0" smtClean="0"/>
              <a:t>ă</a:t>
            </a:r>
            <a:r>
              <a:rPr lang="en-US" dirty="0" smtClean="0"/>
              <a:t> </a:t>
            </a:r>
            <a:r>
              <a:rPr lang="en-US" dirty="0" err="1" smtClean="0"/>
              <a:t>depind</a:t>
            </a:r>
            <a:r>
              <a:rPr lang="ro-RO" dirty="0" smtClean="0"/>
              <a:t>ă</a:t>
            </a:r>
            <a:r>
              <a:rPr lang="en-US" dirty="0" smtClean="0"/>
              <a:t> </a:t>
            </a:r>
            <a:r>
              <a:rPr lang="en-US" dirty="0" smtClean="0"/>
              <a:t>de </a:t>
            </a:r>
            <a:r>
              <a:rPr lang="ro-RO" dirty="0" smtClean="0"/>
              <a:t>ț</a:t>
            </a:r>
            <a:r>
              <a:rPr lang="en-US" dirty="0" err="1" smtClean="0"/>
              <a:t>ar</a:t>
            </a:r>
            <a:r>
              <a:rPr lang="ro-RO" dirty="0" smtClean="0"/>
              <a:t>ă</a:t>
            </a:r>
            <a:r>
              <a:rPr lang="en-US" dirty="0" smtClean="0"/>
              <a:t> </a:t>
            </a:r>
            <a:r>
              <a:rPr lang="ro-RO" dirty="0" smtClean="0"/>
              <a:t>ș</a:t>
            </a:r>
            <a:r>
              <a:rPr lang="en-US" dirty="0" err="1" smtClean="0"/>
              <a:t>i</a:t>
            </a:r>
            <a:r>
              <a:rPr lang="en-US" dirty="0" smtClean="0"/>
              <a:t> </a:t>
            </a:r>
            <a:r>
              <a:rPr lang="en-US" dirty="0" err="1" smtClean="0"/>
              <a:t>programele</a:t>
            </a:r>
            <a:r>
              <a:rPr lang="en-US" dirty="0" smtClean="0"/>
              <a:t>  </a:t>
            </a:r>
            <a:r>
              <a:rPr lang="en-US" dirty="0" err="1" smtClean="0"/>
              <a:t>aferente</a:t>
            </a:r>
            <a:r>
              <a:rPr lang="en-US" dirty="0" smtClean="0"/>
              <a:t> </a:t>
            </a:r>
            <a:r>
              <a:rPr lang="en-US" dirty="0" err="1" smtClean="0"/>
              <a:t>lor</a:t>
            </a:r>
            <a:r>
              <a:rPr lang="en-US" dirty="0" smtClean="0"/>
              <a:t> pot </a:t>
            </a:r>
            <a:r>
              <a:rPr lang="en-US" dirty="0" err="1" smtClean="0"/>
              <a:t>constitui</a:t>
            </a:r>
            <a:r>
              <a:rPr lang="en-US" dirty="0" smtClean="0"/>
              <a:t> un program </a:t>
            </a:r>
            <a:r>
              <a:rPr lang="en-US" dirty="0" err="1" smtClean="0"/>
              <a:t>cadru</a:t>
            </a:r>
            <a:r>
              <a:rPr lang="en-US" dirty="0" smtClean="0"/>
              <a:t>,</a:t>
            </a:r>
            <a:r>
              <a:rPr lang="ro-RO" dirty="0" smtClean="0"/>
              <a:t> </a:t>
            </a:r>
            <a:r>
              <a:rPr lang="en-US" dirty="0" err="1" smtClean="0"/>
              <a:t>actualizat</a:t>
            </a:r>
            <a:r>
              <a:rPr lang="en-US" dirty="0" smtClean="0"/>
              <a:t> </a:t>
            </a:r>
            <a:r>
              <a:rPr lang="en-US" dirty="0" err="1" smtClean="0"/>
              <a:t>odat</a:t>
            </a:r>
            <a:r>
              <a:rPr lang="ro-RO" dirty="0" smtClean="0"/>
              <a:t>ă</a:t>
            </a:r>
            <a:r>
              <a:rPr lang="en-US" dirty="0" smtClean="0"/>
              <a:t> </a:t>
            </a:r>
            <a:r>
              <a:rPr lang="en-US" dirty="0" smtClean="0"/>
              <a:t>cu ISCO la 5 </a:t>
            </a:r>
            <a:r>
              <a:rPr lang="en-US" dirty="0" err="1" smtClean="0"/>
              <a:t>ani</a:t>
            </a:r>
            <a:r>
              <a:rPr lang="en-US" dirty="0" smtClean="0"/>
              <a:t>.</a:t>
            </a:r>
            <a:r>
              <a:rPr lang="ro-RO" dirty="0" smtClean="0"/>
              <a:t> </a:t>
            </a:r>
            <a:r>
              <a:rPr lang="en-US" dirty="0" smtClean="0"/>
              <a:t>(</a:t>
            </a:r>
            <a:r>
              <a:rPr lang="en-US" dirty="0" err="1" smtClean="0"/>
              <a:t>similitudinea</a:t>
            </a:r>
            <a:r>
              <a:rPr lang="en-US" dirty="0" smtClean="0"/>
              <a:t> </a:t>
            </a:r>
            <a:r>
              <a:rPr lang="ro-RO" dirty="0" err="1"/>
              <a:t>î</a:t>
            </a:r>
            <a:r>
              <a:rPr lang="en-US" dirty="0" err="1" smtClean="0"/>
              <a:t>ntre</a:t>
            </a:r>
            <a:r>
              <a:rPr lang="en-US" dirty="0" smtClean="0"/>
              <a:t> </a:t>
            </a:r>
            <a:r>
              <a:rPr lang="ro-RO" dirty="0" err="1" smtClean="0"/>
              <a:t>ță</a:t>
            </a:r>
            <a:r>
              <a:rPr lang="en-US" dirty="0" err="1" smtClean="0"/>
              <a:t>ri</a:t>
            </a:r>
            <a:r>
              <a:rPr lang="en-US" dirty="0" smtClean="0"/>
              <a:t> </a:t>
            </a:r>
            <a:r>
              <a:rPr lang="en-US" dirty="0" err="1" smtClean="0"/>
              <a:t>ar</a:t>
            </a:r>
            <a:r>
              <a:rPr lang="en-US" dirty="0" smtClean="0"/>
              <a:t> </a:t>
            </a:r>
            <a:r>
              <a:rPr lang="en-US" dirty="0" err="1" smtClean="0"/>
              <a:t>trebui</a:t>
            </a:r>
            <a:r>
              <a:rPr lang="en-US" dirty="0" smtClean="0"/>
              <a:t> </a:t>
            </a:r>
            <a:r>
              <a:rPr lang="en-US" dirty="0" smtClean="0"/>
              <a:t>s</a:t>
            </a:r>
            <a:r>
              <a:rPr lang="ro-RO" dirty="0" smtClean="0"/>
              <a:t>ă</a:t>
            </a:r>
            <a:r>
              <a:rPr lang="en-US" dirty="0" smtClean="0"/>
              <a:t> </a:t>
            </a:r>
            <a:r>
              <a:rPr lang="en-US" dirty="0" err="1" smtClean="0"/>
              <a:t>ajung</a:t>
            </a:r>
            <a:r>
              <a:rPr lang="ro-RO" dirty="0" smtClean="0"/>
              <a:t>ă</a:t>
            </a:r>
            <a:r>
              <a:rPr lang="en-US" dirty="0" smtClean="0"/>
              <a:t> </a:t>
            </a:r>
            <a:r>
              <a:rPr lang="en-US" dirty="0" smtClean="0"/>
              <a:t>la </a:t>
            </a:r>
            <a:r>
              <a:rPr lang="en-US" dirty="0" err="1" smtClean="0"/>
              <a:t>aproape</a:t>
            </a:r>
            <a:r>
              <a:rPr lang="en-US" dirty="0" smtClean="0"/>
              <a:t> 100%)</a:t>
            </a:r>
          </a:p>
          <a:p>
            <a:r>
              <a:rPr lang="en-US" dirty="0" err="1" smtClean="0"/>
              <a:t>Aceste</a:t>
            </a:r>
            <a:r>
              <a:rPr lang="en-US" dirty="0" smtClean="0"/>
              <a:t> </a:t>
            </a:r>
            <a:r>
              <a:rPr lang="en-US" dirty="0" err="1" smtClean="0"/>
              <a:t>programe</a:t>
            </a:r>
            <a:r>
              <a:rPr lang="en-US" dirty="0" smtClean="0"/>
              <a:t> </a:t>
            </a:r>
            <a:r>
              <a:rPr lang="en-US" dirty="0" err="1" smtClean="0"/>
              <a:t>cadru</a:t>
            </a:r>
            <a:r>
              <a:rPr lang="en-US" dirty="0" smtClean="0"/>
              <a:t> </a:t>
            </a:r>
            <a:r>
              <a:rPr lang="en-US" dirty="0" err="1" smtClean="0"/>
              <a:t>ar</a:t>
            </a:r>
            <a:r>
              <a:rPr lang="en-US" dirty="0" smtClean="0"/>
              <a:t> </a:t>
            </a:r>
            <a:r>
              <a:rPr lang="en-US" dirty="0" err="1" smtClean="0"/>
              <a:t>trebui</a:t>
            </a:r>
            <a:r>
              <a:rPr lang="en-US" dirty="0" smtClean="0"/>
              <a:t> </a:t>
            </a:r>
            <a:r>
              <a:rPr lang="en-US" dirty="0" smtClean="0"/>
              <a:t>s</a:t>
            </a:r>
            <a:r>
              <a:rPr lang="ro-RO" dirty="0" smtClean="0"/>
              <a:t>ă</a:t>
            </a:r>
            <a:r>
              <a:rPr lang="en-US" dirty="0" smtClean="0"/>
              <a:t> </a:t>
            </a:r>
            <a:r>
              <a:rPr lang="en-US" dirty="0" smtClean="0"/>
              <a:t>fie </a:t>
            </a:r>
            <a:r>
              <a:rPr lang="en-US" dirty="0" err="1" smtClean="0"/>
              <a:t>sarcina</a:t>
            </a:r>
            <a:r>
              <a:rPr lang="en-US" dirty="0" smtClean="0"/>
              <a:t> </a:t>
            </a:r>
            <a:r>
              <a:rPr lang="en-US" dirty="0" err="1" smtClean="0"/>
              <a:t>institu</a:t>
            </a:r>
            <a:r>
              <a:rPr lang="ro-RO" dirty="0" smtClean="0"/>
              <a:t>ți</a:t>
            </a:r>
            <a:r>
              <a:rPr lang="en-US" dirty="0" err="1" smtClean="0"/>
              <a:t>ilor</a:t>
            </a:r>
            <a:r>
              <a:rPr lang="en-US" dirty="0" smtClean="0"/>
              <a:t> </a:t>
            </a:r>
            <a:r>
              <a:rPr lang="en-US" dirty="0" err="1" smtClean="0"/>
              <a:t>abilitate</a:t>
            </a:r>
            <a:r>
              <a:rPr lang="en-US" dirty="0" smtClean="0"/>
              <a:t> la </a:t>
            </a:r>
            <a:r>
              <a:rPr lang="en-US" dirty="0" err="1" smtClean="0"/>
              <a:t>nivel</a:t>
            </a:r>
            <a:r>
              <a:rPr lang="en-US" dirty="0" smtClean="0"/>
              <a:t> </a:t>
            </a:r>
            <a:r>
              <a:rPr lang="en-US" dirty="0" err="1" smtClean="0"/>
              <a:t>na</a:t>
            </a:r>
            <a:r>
              <a:rPr lang="ro-RO" dirty="0" smtClean="0"/>
              <a:t>ț</a:t>
            </a:r>
            <a:r>
              <a:rPr lang="en-US" dirty="0" err="1" smtClean="0"/>
              <a:t>ional</a:t>
            </a:r>
            <a:r>
              <a:rPr lang="en-US" dirty="0" smtClean="0"/>
              <a:t>,</a:t>
            </a:r>
            <a:r>
              <a:rPr lang="ro-RO" dirty="0" smtClean="0"/>
              <a:t> </a:t>
            </a:r>
            <a:r>
              <a:rPr lang="en-US" dirty="0" smtClean="0"/>
              <a:t>de </a:t>
            </a:r>
            <a:r>
              <a:rPr lang="en-US" dirty="0" smtClean="0"/>
              <a:t>ex </a:t>
            </a:r>
            <a:r>
              <a:rPr lang="ro-RO" dirty="0" smtClean="0"/>
              <a:t>î</a:t>
            </a:r>
            <a:r>
              <a:rPr lang="en-US" dirty="0" smtClean="0"/>
              <a:t>n </a:t>
            </a:r>
            <a:r>
              <a:rPr lang="ro-RO" dirty="0"/>
              <a:t>î</a:t>
            </a:r>
            <a:r>
              <a:rPr lang="en-US" dirty="0" err="1" smtClean="0"/>
              <a:t>nv</a:t>
            </a:r>
            <a:r>
              <a:rPr lang="ro-RO" dirty="0" err="1" smtClean="0"/>
              <a:t>ățământul</a:t>
            </a:r>
            <a:r>
              <a:rPr lang="ro-RO" dirty="0" smtClean="0"/>
              <a:t> </a:t>
            </a:r>
            <a:r>
              <a:rPr lang="en-US" dirty="0" smtClean="0"/>
              <a:t>superior:</a:t>
            </a:r>
            <a:r>
              <a:rPr lang="ro-RO" dirty="0" smtClean="0"/>
              <a:t> </a:t>
            </a:r>
            <a:r>
              <a:rPr lang="en-US" dirty="0" smtClean="0"/>
              <a:t>ANC </a:t>
            </a:r>
            <a:r>
              <a:rPr lang="en-US" dirty="0" err="1" smtClean="0"/>
              <a:t>si</a:t>
            </a:r>
            <a:r>
              <a:rPr lang="en-US" dirty="0" smtClean="0"/>
              <a:t> </a:t>
            </a:r>
            <a:r>
              <a:rPr lang="en-US" dirty="0" smtClean="0"/>
              <a:t>ARACIS</a:t>
            </a:r>
            <a:r>
              <a:rPr lang="ro-RO" dirty="0" smtClean="0"/>
              <a:t>,</a:t>
            </a:r>
            <a:r>
              <a:rPr lang="en-US" dirty="0" smtClean="0"/>
              <a:t> </a:t>
            </a:r>
            <a:r>
              <a:rPr lang="en-US" dirty="0" smtClean="0"/>
              <a:t>plus  </a:t>
            </a:r>
            <a:r>
              <a:rPr lang="en-US" dirty="0" err="1" smtClean="0"/>
              <a:t>reprezentan</a:t>
            </a:r>
            <a:r>
              <a:rPr lang="ro-RO" dirty="0" smtClean="0"/>
              <a:t>ț</a:t>
            </a:r>
            <a:r>
              <a:rPr lang="en-US" dirty="0" err="1" smtClean="0"/>
              <a:t>i</a:t>
            </a:r>
            <a:r>
              <a:rPr lang="ro-RO" dirty="0" smtClean="0"/>
              <a:t> ai</a:t>
            </a:r>
            <a:r>
              <a:rPr lang="en-US" dirty="0" smtClean="0"/>
              <a:t> pie</a:t>
            </a:r>
            <a:r>
              <a:rPr lang="ro-RO" dirty="0" err="1" smtClean="0"/>
              <a:t>țe</a:t>
            </a:r>
            <a:r>
              <a:rPr lang="en-US" dirty="0" err="1" smtClean="0"/>
              <a:t>i</a:t>
            </a:r>
            <a:r>
              <a:rPr lang="en-US" dirty="0" smtClean="0"/>
              <a:t> </a:t>
            </a:r>
            <a:r>
              <a:rPr lang="en-US" dirty="0" err="1" smtClean="0"/>
              <a:t>munc</a:t>
            </a:r>
            <a:r>
              <a:rPr lang="ro-RO" dirty="0" smtClean="0"/>
              <a:t>i</a:t>
            </a:r>
            <a:r>
              <a:rPr lang="en-US" dirty="0" err="1" smtClean="0"/>
              <a:t>i</a:t>
            </a:r>
            <a:r>
              <a:rPr lang="en-US" dirty="0" smtClean="0"/>
              <a:t>,</a:t>
            </a:r>
          </a:p>
          <a:p>
            <a:r>
              <a:rPr lang="en-US" dirty="0" smtClean="0"/>
              <a:t>La </a:t>
            </a:r>
            <a:r>
              <a:rPr lang="en-US" dirty="0" err="1" smtClean="0"/>
              <a:t>cele</a:t>
            </a:r>
            <a:r>
              <a:rPr lang="en-US" dirty="0" smtClean="0"/>
              <a:t> de </a:t>
            </a:r>
            <a:r>
              <a:rPr lang="en-US" dirty="0" err="1" smtClean="0"/>
              <a:t>mai</a:t>
            </a:r>
            <a:r>
              <a:rPr lang="en-US" dirty="0" smtClean="0"/>
              <a:t> </a:t>
            </a:r>
            <a:r>
              <a:rPr lang="en-US" dirty="0" err="1" smtClean="0"/>
              <a:t>sus</a:t>
            </a:r>
            <a:r>
              <a:rPr lang="ro-RO" dirty="0" smtClean="0"/>
              <a:t>,</a:t>
            </a:r>
            <a:r>
              <a:rPr lang="en-US" dirty="0" smtClean="0"/>
              <a:t> </a:t>
            </a:r>
            <a:r>
              <a:rPr lang="en-US" dirty="0" err="1" smtClean="0"/>
              <a:t>pentru</a:t>
            </a:r>
            <a:r>
              <a:rPr lang="en-US" dirty="0" smtClean="0"/>
              <a:t> a </a:t>
            </a:r>
            <a:r>
              <a:rPr lang="en-US" dirty="0" err="1" smtClean="0"/>
              <a:t>avea</a:t>
            </a:r>
            <a:r>
              <a:rPr lang="en-US" dirty="0" smtClean="0"/>
              <a:t> un program/standard de </a:t>
            </a:r>
            <a:r>
              <a:rPr lang="en-US" dirty="0" err="1" smtClean="0"/>
              <a:t>calificare</a:t>
            </a:r>
            <a:r>
              <a:rPr lang="en-US" dirty="0" smtClean="0"/>
              <a:t>  </a:t>
            </a:r>
            <a:r>
              <a:rPr lang="en-US" dirty="0" err="1" smtClean="0"/>
              <a:t>pentru</a:t>
            </a:r>
            <a:r>
              <a:rPr lang="en-US" dirty="0" smtClean="0"/>
              <a:t> o </a:t>
            </a:r>
            <a:r>
              <a:rPr lang="en-US" dirty="0" err="1" smtClean="0"/>
              <a:t>ocupa</a:t>
            </a:r>
            <a:r>
              <a:rPr lang="ro-RO" dirty="0" smtClean="0"/>
              <a:t>ț</a:t>
            </a:r>
            <a:r>
              <a:rPr lang="en-US" dirty="0" err="1" smtClean="0"/>
              <a:t>ie</a:t>
            </a:r>
            <a:r>
              <a:rPr lang="ro-RO" dirty="0" smtClean="0"/>
              <a:t>,</a:t>
            </a:r>
            <a:r>
              <a:rPr lang="en-US" dirty="0" smtClean="0"/>
              <a:t> </a:t>
            </a:r>
            <a:r>
              <a:rPr lang="en-US" dirty="0" err="1" smtClean="0"/>
              <a:t>ar</a:t>
            </a:r>
            <a:r>
              <a:rPr lang="en-US" dirty="0" smtClean="0"/>
              <a:t> </a:t>
            </a:r>
            <a:r>
              <a:rPr lang="en-US" dirty="0" err="1" smtClean="0"/>
              <a:t>trebui</a:t>
            </a:r>
            <a:r>
              <a:rPr lang="en-US" dirty="0" smtClean="0"/>
              <a:t> </a:t>
            </a:r>
            <a:r>
              <a:rPr lang="en-US" dirty="0" smtClean="0"/>
              <a:t>s</a:t>
            </a:r>
            <a:r>
              <a:rPr lang="ro-RO" dirty="0" smtClean="0"/>
              <a:t>ă</a:t>
            </a:r>
            <a:r>
              <a:rPr lang="en-US" dirty="0" smtClean="0"/>
              <a:t> </a:t>
            </a:r>
            <a:r>
              <a:rPr lang="ro-RO" dirty="0" smtClean="0"/>
              <a:t>i</a:t>
            </a:r>
            <a:r>
              <a:rPr lang="en-US" dirty="0" smtClean="0"/>
              <a:t> </a:t>
            </a:r>
            <a:r>
              <a:rPr lang="en-US" dirty="0" smtClean="0"/>
              <a:t>se </a:t>
            </a:r>
            <a:r>
              <a:rPr lang="en-US" dirty="0" err="1" smtClean="0"/>
              <a:t>adauge</a:t>
            </a:r>
            <a:r>
              <a:rPr lang="en-US" dirty="0" smtClean="0"/>
              <a:t> </a:t>
            </a:r>
            <a:r>
              <a:rPr lang="en-US" dirty="0" err="1" smtClean="0"/>
              <a:t>planul</a:t>
            </a:r>
            <a:r>
              <a:rPr lang="en-US" dirty="0" smtClean="0"/>
              <a:t> de </a:t>
            </a:r>
            <a:r>
              <a:rPr lang="en-US" dirty="0" err="1" smtClean="0"/>
              <a:t>educa</a:t>
            </a:r>
            <a:r>
              <a:rPr lang="ro-RO" dirty="0" smtClean="0"/>
              <a:t>ț</a:t>
            </a:r>
            <a:r>
              <a:rPr lang="en-US" dirty="0" err="1" smtClean="0"/>
              <a:t>ie</a:t>
            </a:r>
            <a:r>
              <a:rPr lang="en-US" dirty="0" smtClean="0"/>
              <a:t> </a:t>
            </a:r>
            <a:r>
              <a:rPr lang="ro-RO" dirty="0" err="1"/>
              <a:t>ș</a:t>
            </a:r>
            <a:r>
              <a:rPr lang="en-US" dirty="0" err="1" smtClean="0"/>
              <a:t>i</a:t>
            </a:r>
            <a:r>
              <a:rPr lang="en-US" dirty="0" smtClean="0"/>
              <a:t> </a:t>
            </a:r>
            <a:r>
              <a:rPr lang="en-US" dirty="0" err="1" smtClean="0"/>
              <a:t>formare</a:t>
            </a:r>
            <a:r>
              <a:rPr lang="en-US" dirty="0" smtClean="0"/>
              <a:t> </a:t>
            </a:r>
            <a:r>
              <a:rPr lang="en-US" dirty="0" err="1" smtClean="0"/>
              <a:t>aferent</a:t>
            </a:r>
            <a:r>
              <a:rPr lang="en-US" dirty="0" smtClean="0"/>
              <a:t> </a:t>
            </a:r>
            <a:r>
              <a:rPr lang="en-US" dirty="0" err="1" smtClean="0"/>
              <a:t>competen</a:t>
            </a:r>
            <a:r>
              <a:rPr lang="ro-RO" dirty="0" smtClean="0"/>
              <a:t>ț</a:t>
            </a:r>
            <a:r>
              <a:rPr lang="en-US" dirty="0" err="1" smtClean="0"/>
              <a:t>elor</a:t>
            </a:r>
            <a:r>
              <a:rPr lang="en-US" dirty="0" smtClean="0"/>
              <a:t> </a:t>
            </a:r>
            <a:r>
              <a:rPr lang="en-US" dirty="0" err="1" smtClean="0"/>
              <a:t>specifice</a:t>
            </a:r>
            <a:r>
              <a:rPr lang="en-US" dirty="0" smtClean="0"/>
              <a:t>,</a:t>
            </a:r>
          </a:p>
          <a:p>
            <a:r>
              <a:rPr lang="en-US" dirty="0" err="1" smtClean="0"/>
              <a:t>Acestea</a:t>
            </a:r>
            <a:r>
              <a:rPr lang="en-US" dirty="0" smtClean="0"/>
              <a:t> </a:t>
            </a:r>
            <a:r>
              <a:rPr lang="en-US" dirty="0" err="1" smtClean="0"/>
              <a:t>ar</a:t>
            </a:r>
            <a:r>
              <a:rPr lang="en-US" dirty="0" smtClean="0"/>
              <a:t> </a:t>
            </a:r>
            <a:r>
              <a:rPr lang="en-US" dirty="0" err="1" smtClean="0"/>
              <a:t>trebui</a:t>
            </a:r>
            <a:r>
              <a:rPr lang="en-US" dirty="0" smtClean="0"/>
              <a:t> </a:t>
            </a:r>
            <a:r>
              <a:rPr lang="en-US" dirty="0" smtClean="0"/>
              <a:t>s</a:t>
            </a:r>
            <a:r>
              <a:rPr lang="ro-RO" dirty="0" smtClean="0"/>
              <a:t>ă</a:t>
            </a:r>
            <a:r>
              <a:rPr lang="en-US" dirty="0" smtClean="0"/>
              <a:t> </a:t>
            </a:r>
            <a:r>
              <a:rPr lang="en-US" dirty="0" smtClean="0"/>
              <a:t>se </a:t>
            </a:r>
            <a:r>
              <a:rPr lang="en-US" dirty="0" err="1" smtClean="0"/>
              <a:t>realizeze</a:t>
            </a:r>
            <a:r>
              <a:rPr lang="en-US" dirty="0" smtClean="0"/>
              <a:t> la </a:t>
            </a:r>
            <a:r>
              <a:rPr lang="en-US" dirty="0" err="1" smtClean="0"/>
              <a:t>nivel</a:t>
            </a:r>
            <a:r>
              <a:rPr lang="en-US" dirty="0" smtClean="0"/>
              <a:t> </a:t>
            </a:r>
            <a:r>
              <a:rPr lang="en-US" dirty="0" err="1" smtClean="0"/>
              <a:t>na</a:t>
            </a:r>
            <a:r>
              <a:rPr lang="ro-RO" dirty="0" smtClean="0"/>
              <a:t>ț</a:t>
            </a:r>
            <a:r>
              <a:rPr lang="en-US" dirty="0" err="1" smtClean="0"/>
              <a:t>ional</a:t>
            </a:r>
            <a:r>
              <a:rPr lang="en-US" dirty="0" smtClean="0"/>
              <a:t> </a:t>
            </a:r>
            <a:r>
              <a:rPr lang="ro-RO" dirty="0" smtClean="0"/>
              <a:t>î</a:t>
            </a:r>
            <a:r>
              <a:rPr lang="en-US" dirty="0" err="1" smtClean="0"/>
              <a:t>ntre</a:t>
            </a:r>
            <a:r>
              <a:rPr lang="en-US" dirty="0" smtClean="0"/>
              <a:t> </a:t>
            </a:r>
            <a:r>
              <a:rPr lang="en-US" dirty="0" err="1" smtClean="0"/>
              <a:t>reprezentan</a:t>
            </a:r>
            <a:r>
              <a:rPr lang="ro-RO" dirty="0" smtClean="0"/>
              <a:t>ț</a:t>
            </a:r>
            <a:r>
              <a:rPr lang="en-US" dirty="0" err="1" smtClean="0"/>
              <a:t>i</a:t>
            </a:r>
            <a:r>
              <a:rPr lang="ro-RO" dirty="0" smtClean="0"/>
              <a:t> ai</a:t>
            </a:r>
            <a:r>
              <a:rPr lang="en-US" dirty="0" smtClean="0"/>
              <a:t> </a:t>
            </a:r>
            <a:r>
              <a:rPr lang="en-US" dirty="0" err="1" smtClean="0"/>
              <a:t>furnizorilor</a:t>
            </a:r>
            <a:r>
              <a:rPr lang="en-US" dirty="0" smtClean="0"/>
              <a:t> de </a:t>
            </a:r>
            <a:r>
              <a:rPr lang="en-US" dirty="0" err="1" smtClean="0"/>
              <a:t>educa</a:t>
            </a:r>
            <a:r>
              <a:rPr lang="ro-RO" dirty="0" smtClean="0"/>
              <a:t>ț</a:t>
            </a:r>
            <a:r>
              <a:rPr lang="en-US" dirty="0" err="1" smtClean="0"/>
              <a:t>ie</a:t>
            </a:r>
            <a:r>
              <a:rPr lang="en-US" dirty="0" smtClean="0"/>
              <a:t> </a:t>
            </a:r>
            <a:r>
              <a:rPr lang="ro-RO" dirty="0" smtClean="0"/>
              <a:t>ș</a:t>
            </a:r>
            <a:r>
              <a:rPr lang="en-US" dirty="0" err="1" smtClean="0"/>
              <a:t>i</a:t>
            </a:r>
            <a:r>
              <a:rPr lang="en-US" dirty="0" smtClean="0"/>
              <a:t> </a:t>
            </a:r>
            <a:r>
              <a:rPr lang="en-US" dirty="0" err="1" smtClean="0"/>
              <a:t>cei</a:t>
            </a:r>
            <a:r>
              <a:rPr lang="en-US" dirty="0" smtClean="0"/>
              <a:t> </a:t>
            </a:r>
            <a:r>
              <a:rPr lang="en-US" dirty="0" err="1" smtClean="0"/>
              <a:t>ai</a:t>
            </a:r>
            <a:r>
              <a:rPr lang="en-US" dirty="0" smtClean="0"/>
              <a:t> </a:t>
            </a:r>
            <a:r>
              <a:rPr lang="en-US" dirty="0" smtClean="0"/>
              <a:t>pie</a:t>
            </a:r>
            <a:r>
              <a:rPr lang="ro-RO" dirty="0" err="1" smtClean="0"/>
              <a:t>țe</a:t>
            </a:r>
            <a:r>
              <a:rPr lang="en-US" dirty="0" err="1" smtClean="0"/>
              <a:t>i</a:t>
            </a:r>
            <a:r>
              <a:rPr lang="en-US" dirty="0" smtClean="0"/>
              <a:t> </a:t>
            </a:r>
            <a:r>
              <a:rPr lang="en-US" dirty="0" err="1" smtClean="0"/>
              <a:t>munc</a:t>
            </a:r>
            <a:r>
              <a:rPr lang="ro-RO" dirty="0" smtClean="0"/>
              <a:t>i</a:t>
            </a:r>
            <a:r>
              <a:rPr lang="en-US" dirty="0" err="1" smtClean="0"/>
              <a:t>i</a:t>
            </a:r>
            <a:r>
              <a:rPr lang="en-US" dirty="0" smtClean="0"/>
              <a:t> </a:t>
            </a:r>
            <a:r>
              <a:rPr lang="en-US" dirty="0" smtClean="0"/>
              <a:t>din </a:t>
            </a:r>
            <a:r>
              <a:rPr lang="en-US" dirty="0" err="1" smtClean="0"/>
              <a:t>domeniu</a:t>
            </a:r>
            <a:r>
              <a:rPr lang="en-US" dirty="0" smtClean="0"/>
              <a:t>, </a:t>
            </a:r>
            <a:r>
              <a:rPr lang="en-US" dirty="0" err="1" smtClean="0"/>
              <a:t>sunt</a:t>
            </a:r>
            <a:r>
              <a:rPr lang="en-US" dirty="0" smtClean="0"/>
              <a:t> </a:t>
            </a:r>
            <a:r>
              <a:rPr lang="en-US" dirty="0" err="1" smtClean="0"/>
              <a:t>unice</a:t>
            </a:r>
            <a:r>
              <a:rPr lang="en-US" dirty="0" smtClean="0"/>
              <a:t> la </a:t>
            </a:r>
            <a:r>
              <a:rPr lang="en-US" dirty="0" err="1" smtClean="0"/>
              <a:t>nivel</a:t>
            </a:r>
            <a:r>
              <a:rPr lang="en-US" dirty="0" smtClean="0"/>
              <a:t> de </a:t>
            </a:r>
            <a:r>
              <a:rPr lang="ro-RO" dirty="0"/>
              <a:t>ț</a:t>
            </a:r>
            <a:r>
              <a:rPr lang="en-US" dirty="0" err="1" smtClean="0"/>
              <a:t>ar</a:t>
            </a:r>
            <a:r>
              <a:rPr lang="ro-RO" dirty="0" smtClean="0"/>
              <a:t>ă</a:t>
            </a:r>
            <a:r>
              <a:rPr lang="en-US" dirty="0" smtClean="0"/>
              <a:t>,</a:t>
            </a:r>
            <a:endParaRPr lang="en-US" dirty="0" smtClean="0"/>
          </a:p>
          <a:p>
            <a:r>
              <a:rPr lang="en-US" dirty="0" err="1" smtClean="0"/>
              <a:t>Programul</a:t>
            </a:r>
            <a:r>
              <a:rPr lang="en-US" dirty="0" smtClean="0"/>
              <a:t> de </a:t>
            </a:r>
            <a:r>
              <a:rPr lang="en-US" dirty="0" err="1" smtClean="0"/>
              <a:t>studi</a:t>
            </a:r>
            <a:r>
              <a:rPr lang="ro-RO" dirty="0" smtClean="0"/>
              <a:t>i</a:t>
            </a:r>
            <a:r>
              <a:rPr lang="en-US" dirty="0" smtClean="0"/>
              <a:t> </a:t>
            </a:r>
            <a:r>
              <a:rPr lang="en-US" dirty="0" smtClean="0"/>
              <a:t>/</a:t>
            </a:r>
            <a:r>
              <a:rPr lang="en-US" dirty="0" err="1" smtClean="0"/>
              <a:t>standardul</a:t>
            </a:r>
            <a:r>
              <a:rPr lang="en-US" dirty="0" smtClean="0"/>
              <a:t> de </a:t>
            </a:r>
            <a:r>
              <a:rPr lang="en-US" dirty="0" err="1" smtClean="0"/>
              <a:t>calificare</a:t>
            </a:r>
            <a:r>
              <a:rPr lang="en-US" dirty="0" smtClean="0"/>
              <a:t> </a:t>
            </a:r>
            <a:r>
              <a:rPr lang="en-US" dirty="0" smtClean="0"/>
              <a:t>=</a:t>
            </a:r>
            <a:r>
              <a:rPr lang="ro-RO" dirty="0" smtClean="0"/>
              <a:t> </a:t>
            </a:r>
            <a:r>
              <a:rPr lang="en-US" dirty="0" smtClean="0"/>
              <a:t>program </a:t>
            </a:r>
            <a:r>
              <a:rPr lang="en-US" dirty="0" err="1" smtClean="0"/>
              <a:t>cadru</a:t>
            </a:r>
            <a:r>
              <a:rPr lang="en-US" dirty="0" smtClean="0"/>
              <a:t> </a:t>
            </a:r>
            <a:r>
              <a:rPr lang="en-US" dirty="0" smtClean="0"/>
              <a:t>+</a:t>
            </a:r>
            <a:r>
              <a:rPr lang="ro-RO" dirty="0" smtClean="0"/>
              <a:t> </a:t>
            </a:r>
            <a:r>
              <a:rPr lang="en-US" dirty="0" smtClean="0"/>
              <a:t>program </a:t>
            </a:r>
            <a:r>
              <a:rPr lang="en-US" dirty="0" smtClean="0"/>
              <a:t>de </a:t>
            </a:r>
            <a:r>
              <a:rPr lang="en-US" dirty="0" err="1" smtClean="0"/>
              <a:t>specialitate</a:t>
            </a:r>
            <a:r>
              <a:rPr lang="en-US" dirty="0" smtClean="0"/>
              <a:t> (PC+PS).</a:t>
            </a:r>
          </a:p>
          <a:p>
            <a:r>
              <a:rPr lang="en-US" dirty="0" err="1" smtClean="0"/>
              <a:t>Adic</a:t>
            </a:r>
            <a:r>
              <a:rPr lang="ro-RO" dirty="0" smtClean="0"/>
              <a:t>ă</a:t>
            </a:r>
            <a:r>
              <a:rPr lang="en-US" dirty="0" smtClean="0"/>
              <a:t> </a:t>
            </a:r>
            <a:r>
              <a:rPr lang="en-US" dirty="0" err="1" smtClean="0"/>
              <a:t>vom</a:t>
            </a:r>
            <a:r>
              <a:rPr lang="en-US" dirty="0" smtClean="0"/>
              <a:t> </a:t>
            </a:r>
            <a:r>
              <a:rPr lang="en-US" dirty="0" err="1" smtClean="0"/>
              <a:t>avea</a:t>
            </a:r>
            <a:r>
              <a:rPr lang="en-US" dirty="0" smtClean="0"/>
              <a:t>:</a:t>
            </a:r>
            <a:r>
              <a:rPr lang="ro-RO" dirty="0" smtClean="0"/>
              <a:t> </a:t>
            </a:r>
            <a:r>
              <a:rPr lang="en-US" dirty="0" err="1" smtClean="0"/>
              <a:t>rezultate</a:t>
            </a:r>
            <a:r>
              <a:rPr lang="en-US" dirty="0" smtClean="0"/>
              <a:t> </a:t>
            </a:r>
            <a:r>
              <a:rPr lang="en-US" dirty="0" smtClean="0"/>
              <a:t>ale </a:t>
            </a:r>
            <a:r>
              <a:rPr lang="ro-RO" dirty="0" smtClean="0"/>
              <a:t>î</a:t>
            </a:r>
            <a:r>
              <a:rPr lang="en-US" dirty="0" err="1" smtClean="0"/>
              <a:t>nv</a:t>
            </a:r>
            <a:r>
              <a:rPr lang="ro-RO" dirty="0" err="1" smtClean="0"/>
              <a:t>ăță</a:t>
            </a:r>
            <a:r>
              <a:rPr lang="en-US" dirty="0" smtClean="0"/>
              <a:t>r</a:t>
            </a:r>
            <a:r>
              <a:rPr lang="ro-RO" dirty="0" smtClean="0"/>
              <a:t>i</a:t>
            </a:r>
            <a:r>
              <a:rPr lang="en-US" dirty="0" err="1" smtClean="0"/>
              <a:t>i</a:t>
            </a:r>
            <a:r>
              <a:rPr lang="en-US" dirty="0" smtClean="0"/>
              <a:t> </a:t>
            </a:r>
            <a:r>
              <a:rPr lang="en-US" dirty="0" err="1" smtClean="0"/>
              <a:t>cadru</a:t>
            </a:r>
            <a:r>
              <a:rPr lang="en-US" dirty="0" smtClean="0"/>
              <a:t> (la </a:t>
            </a:r>
            <a:r>
              <a:rPr lang="en-US" dirty="0" err="1" smtClean="0"/>
              <a:t>nivel</a:t>
            </a:r>
            <a:r>
              <a:rPr lang="en-US" dirty="0" smtClean="0"/>
              <a:t> de </a:t>
            </a:r>
            <a:r>
              <a:rPr lang="en-US" dirty="0" err="1" smtClean="0"/>
              <a:t>grup</a:t>
            </a:r>
            <a:r>
              <a:rPr lang="ro-RO" dirty="0" smtClean="0"/>
              <a:t>ă</a:t>
            </a:r>
            <a:r>
              <a:rPr lang="en-US" dirty="0" smtClean="0"/>
              <a:t> </a:t>
            </a:r>
            <a:r>
              <a:rPr lang="en-US" dirty="0" smtClean="0"/>
              <a:t>de </a:t>
            </a:r>
            <a:r>
              <a:rPr lang="en-US" dirty="0" err="1" smtClean="0"/>
              <a:t>baz</a:t>
            </a:r>
            <a:r>
              <a:rPr lang="ro-RO" dirty="0" smtClean="0"/>
              <a:t>ă</a:t>
            </a:r>
            <a:r>
              <a:rPr lang="en-US" dirty="0" smtClean="0"/>
              <a:t>) +</a:t>
            </a:r>
            <a:r>
              <a:rPr lang="ro-RO" dirty="0" smtClean="0"/>
              <a:t> </a:t>
            </a:r>
            <a:r>
              <a:rPr lang="en-US" dirty="0" err="1" smtClean="0"/>
              <a:t>rezultate</a:t>
            </a:r>
            <a:r>
              <a:rPr lang="en-US" dirty="0" smtClean="0"/>
              <a:t> </a:t>
            </a:r>
            <a:r>
              <a:rPr lang="en-US" dirty="0" smtClean="0"/>
              <a:t>ale </a:t>
            </a:r>
            <a:r>
              <a:rPr lang="ro-RO" dirty="0" smtClean="0"/>
              <a:t>î</a:t>
            </a:r>
            <a:r>
              <a:rPr lang="en-US" dirty="0" err="1" smtClean="0"/>
              <a:t>nv</a:t>
            </a:r>
            <a:r>
              <a:rPr lang="ro-RO" dirty="0" err="1" smtClean="0"/>
              <a:t>ăță</a:t>
            </a:r>
            <a:r>
              <a:rPr lang="en-US" dirty="0" smtClean="0"/>
              <a:t>r</a:t>
            </a:r>
            <a:r>
              <a:rPr lang="ro-RO" dirty="0" smtClean="0"/>
              <a:t>i</a:t>
            </a:r>
            <a:r>
              <a:rPr lang="en-US" dirty="0" err="1" smtClean="0"/>
              <a:t>i</a:t>
            </a:r>
            <a:r>
              <a:rPr lang="en-US" dirty="0" smtClean="0"/>
              <a:t> </a:t>
            </a:r>
            <a:r>
              <a:rPr lang="en-US" dirty="0" err="1" smtClean="0"/>
              <a:t>specifice</a:t>
            </a:r>
            <a:r>
              <a:rPr lang="en-US" dirty="0" smtClean="0"/>
              <a:t> la </a:t>
            </a:r>
            <a:r>
              <a:rPr lang="en-US" dirty="0" err="1" smtClean="0"/>
              <a:t>nivel</a:t>
            </a:r>
            <a:r>
              <a:rPr lang="en-US" dirty="0" smtClean="0"/>
              <a:t> de </a:t>
            </a:r>
            <a:r>
              <a:rPr lang="en-US" dirty="0" err="1" smtClean="0"/>
              <a:t>ocupa</a:t>
            </a:r>
            <a:r>
              <a:rPr lang="ro-RO" dirty="0" smtClean="0"/>
              <a:t>ț</a:t>
            </a:r>
            <a:r>
              <a:rPr lang="en-US" dirty="0" err="1" smtClean="0"/>
              <a:t>ie</a:t>
            </a:r>
            <a:r>
              <a:rPr lang="en-US" dirty="0" smtClean="0"/>
              <a:t>.</a:t>
            </a:r>
            <a:endParaRPr lang="en-US" dirty="0" smtClean="0"/>
          </a:p>
          <a:p>
            <a:r>
              <a:rPr lang="en-US" dirty="0" err="1" smtClean="0"/>
              <a:t>Sistemul</a:t>
            </a:r>
            <a:r>
              <a:rPr lang="en-US" dirty="0" smtClean="0"/>
              <a:t> </a:t>
            </a:r>
            <a:r>
              <a:rPr lang="en-US" dirty="0" err="1" smtClean="0"/>
              <a:t>va</a:t>
            </a:r>
            <a:r>
              <a:rPr lang="en-US" dirty="0" smtClean="0"/>
              <a:t> </a:t>
            </a:r>
            <a:r>
              <a:rPr lang="en-US" dirty="0" smtClean="0"/>
              <a:t>u</a:t>
            </a:r>
            <a:r>
              <a:rPr lang="ro-RO" dirty="0" smtClean="0"/>
              <a:t>ș</a:t>
            </a:r>
            <a:r>
              <a:rPr lang="en-US" dirty="0" err="1" smtClean="0"/>
              <a:t>ura</a:t>
            </a:r>
            <a:r>
              <a:rPr lang="en-US" dirty="0" smtClean="0"/>
              <a:t>:</a:t>
            </a:r>
            <a:r>
              <a:rPr lang="ro-RO" dirty="0" smtClean="0"/>
              <a:t> </a:t>
            </a:r>
            <a:r>
              <a:rPr lang="en-US" dirty="0" err="1" smtClean="0"/>
              <a:t>recunoa</a:t>
            </a:r>
            <a:r>
              <a:rPr lang="ro-RO" dirty="0" smtClean="0"/>
              <a:t>ș</a:t>
            </a:r>
            <a:r>
              <a:rPr lang="en-US" dirty="0" err="1" smtClean="0"/>
              <a:t>terea</a:t>
            </a:r>
            <a:r>
              <a:rPr lang="en-US" dirty="0" smtClean="0"/>
              <a:t>,</a:t>
            </a:r>
            <a:r>
              <a:rPr lang="ro-RO" dirty="0" smtClean="0"/>
              <a:t> </a:t>
            </a:r>
            <a:r>
              <a:rPr lang="en-US" dirty="0" err="1" smtClean="0"/>
              <a:t>echivalarea</a:t>
            </a:r>
            <a:r>
              <a:rPr lang="en-US" dirty="0" smtClean="0"/>
              <a:t> stud</a:t>
            </a:r>
            <a:r>
              <a:rPr lang="ro-RO" dirty="0" smtClean="0"/>
              <a:t>i</a:t>
            </a:r>
            <a:r>
              <a:rPr lang="en-US" dirty="0" err="1" smtClean="0"/>
              <a:t>ilor</a:t>
            </a:r>
            <a:r>
              <a:rPr lang="en-US" dirty="0" smtClean="0"/>
              <a:t> </a:t>
            </a:r>
            <a:r>
              <a:rPr lang="en-US" dirty="0" err="1" smtClean="0"/>
              <a:t>anterioare</a:t>
            </a:r>
            <a:r>
              <a:rPr lang="en-US" dirty="0" smtClean="0"/>
              <a:t>,</a:t>
            </a:r>
            <a:r>
              <a:rPr lang="ro-RO" dirty="0" smtClean="0"/>
              <a:t> </a:t>
            </a:r>
            <a:r>
              <a:rPr lang="en-US" dirty="0" err="1" smtClean="0"/>
              <a:t>echivalarea</a:t>
            </a:r>
            <a:r>
              <a:rPr lang="en-US" dirty="0" smtClean="0"/>
              <a:t> </a:t>
            </a:r>
            <a:r>
              <a:rPr lang="ro-RO" dirty="0" smtClean="0"/>
              <a:t>î</a:t>
            </a:r>
            <a:r>
              <a:rPr lang="en-US" dirty="0" err="1" smtClean="0"/>
              <a:t>nv</a:t>
            </a:r>
            <a:r>
              <a:rPr lang="ro-RO" dirty="0" err="1" smtClean="0"/>
              <a:t>ăță</a:t>
            </a:r>
            <a:r>
              <a:rPr lang="en-US" dirty="0" smtClean="0"/>
              <a:t>r</a:t>
            </a:r>
            <a:r>
              <a:rPr lang="ro-RO" dirty="0" smtClean="0"/>
              <a:t>i</a:t>
            </a:r>
            <a:r>
              <a:rPr lang="en-US" dirty="0" err="1" smtClean="0"/>
              <a:t>i</a:t>
            </a:r>
            <a:r>
              <a:rPr lang="en-US" dirty="0" smtClean="0"/>
              <a:t> </a:t>
            </a:r>
            <a:r>
              <a:rPr lang="en-US" dirty="0" err="1" smtClean="0"/>
              <a:t>informale</a:t>
            </a:r>
            <a:r>
              <a:rPr lang="en-US" dirty="0" smtClean="0"/>
              <a:t>,</a:t>
            </a:r>
            <a:r>
              <a:rPr lang="ro-RO" dirty="0" smtClean="0"/>
              <a:t> </a:t>
            </a:r>
            <a:r>
              <a:rPr lang="en-US" dirty="0" err="1" smtClean="0"/>
              <a:t>formarea</a:t>
            </a:r>
            <a:r>
              <a:rPr lang="en-US" dirty="0" smtClean="0"/>
              <a:t> </a:t>
            </a:r>
            <a:r>
              <a:rPr lang="en-US" dirty="0" err="1" smtClean="0"/>
              <a:t>continu</a:t>
            </a:r>
            <a:r>
              <a:rPr lang="ro-RO" dirty="0" smtClean="0"/>
              <a:t>ă</a:t>
            </a:r>
            <a:r>
              <a:rPr lang="en-US" dirty="0" smtClean="0"/>
              <a:t> </a:t>
            </a:r>
            <a:r>
              <a:rPr lang="ro-RO" dirty="0" smtClean="0"/>
              <a:t>ș</a:t>
            </a:r>
            <a:r>
              <a:rPr lang="en-US" dirty="0" err="1" smtClean="0"/>
              <a:t>i</a:t>
            </a:r>
            <a:r>
              <a:rPr lang="en-US" dirty="0" smtClean="0"/>
              <a:t> </a:t>
            </a:r>
            <a:r>
              <a:rPr lang="en-US" dirty="0" err="1" smtClean="0"/>
              <a:t>calific</a:t>
            </a:r>
            <a:r>
              <a:rPr lang="ro-RO" dirty="0" smtClean="0"/>
              <a:t>ă</a:t>
            </a:r>
            <a:r>
              <a:rPr lang="en-US" dirty="0" smtClean="0"/>
              <a:t>rile multiple,</a:t>
            </a:r>
            <a:endParaRPr lang="en-US" dirty="0" smtClean="0"/>
          </a:p>
          <a:p>
            <a:r>
              <a:rPr lang="en-US" dirty="0" smtClean="0"/>
              <a:t>LEG</a:t>
            </a:r>
            <a:r>
              <a:rPr lang="ro-RO" dirty="0" smtClean="0"/>
              <a:t>Ă</a:t>
            </a:r>
            <a:r>
              <a:rPr lang="en-US" dirty="0" smtClean="0"/>
              <a:t>TURA </a:t>
            </a:r>
            <a:r>
              <a:rPr lang="en-US" dirty="0" smtClean="0"/>
              <a:t>CU </a:t>
            </a:r>
            <a:r>
              <a:rPr lang="en-US" dirty="0" smtClean="0"/>
              <a:t>PIA</a:t>
            </a:r>
            <a:r>
              <a:rPr lang="ro-RO" dirty="0" smtClean="0"/>
              <a:t>Ț</a:t>
            </a:r>
            <a:r>
              <a:rPr lang="en-US" dirty="0" smtClean="0"/>
              <a:t>A MUNC</a:t>
            </a:r>
            <a:r>
              <a:rPr lang="ro-RO" dirty="0" smtClean="0"/>
              <a:t>I</a:t>
            </a:r>
            <a:r>
              <a:rPr lang="en-US" dirty="0" smtClean="0"/>
              <a:t>I NA</a:t>
            </a:r>
            <a:r>
              <a:rPr lang="ro-RO" dirty="0" smtClean="0"/>
              <a:t>Ț</a:t>
            </a:r>
            <a:r>
              <a:rPr lang="en-US" dirty="0" smtClean="0"/>
              <a:t>IONALE </a:t>
            </a:r>
            <a:r>
              <a:rPr lang="ro-RO" dirty="0" smtClean="0"/>
              <a:t>Ș</a:t>
            </a:r>
            <a:r>
              <a:rPr lang="en-US" dirty="0" smtClean="0"/>
              <a:t>I INTERNA</a:t>
            </a:r>
            <a:r>
              <a:rPr lang="ro-RO" dirty="0" smtClean="0"/>
              <a:t>Ț</a:t>
            </a:r>
            <a:r>
              <a:rPr lang="en-US" dirty="0" smtClean="0"/>
              <a:t>IONALE </a:t>
            </a:r>
            <a:r>
              <a:rPr lang="en-US" dirty="0" smtClean="0"/>
              <a:t>AR </a:t>
            </a:r>
            <a:r>
              <a:rPr lang="en-US" dirty="0" smtClean="0"/>
              <a:t>FI</a:t>
            </a:r>
            <a:r>
              <a:rPr lang="ro-RO" dirty="0" smtClean="0"/>
              <a:t> </a:t>
            </a:r>
            <a:r>
              <a:rPr lang="en-US" dirty="0" smtClean="0"/>
              <a:t>EVIDENT</a:t>
            </a:r>
            <a:r>
              <a:rPr lang="ro-RO" dirty="0" smtClean="0"/>
              <a:t>Ă.</a:t>
            </a:r>
            <a:r>
              <a:rPr lang="en-US" dirty="0" smtClean="0"/>
              <a:t> </a:t>
            </a: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34</a:t>
            </a:fld>
            <a:endParaRPr lang="en-US"/>
          </a:p>
        </p:txBody>
      </p:sp>
    </p:spTree>
    <p:extLst>
      <p:ext uri="{BB962C8B-B14F-4D97-AF65-F5344CB8AC3E}">
        <p14:creationId xmlns:p14="http://schemas.microsoft.com/office/powerpoint/2010/main" val="3777749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ro-RO" dirty="0" smtClean="0"/>
          </a:p>
          <a:p>
            <a:pPr marL="0" indent="0">
              <a:buNone/>
            </a:pPr>
            <a:endParaRPr lang="ro-RO" dirty="0"/>
          </a:p>
          <a:p>
            <a:pPr marL="0" indent="0" algn="ctr">
              <a:buNone/>
            </a:pPr>
            <a:r>
              <a:rPr lang="ro-RO" sz="5400" dirty="0" smtClean="0"/>
              <a:t>Vă mulțumim!</a:t>
            </a:r>
          </a:p>
          <a:p>
            <a:pPr marL="0" indent="0" algn="ctr">
              <a:buNone/>
            </a:pPr>
            <a:endParaRPr lang="ro-RO" sz="5400" dirty="0" smtClean="0"/>
          </a:p>
          <a:p>
            <a:pPr marL="0" indent="0" algn="ctr">
              <a:buNone/>
            </a:pPr>
            <a:r>
              <a:rPr lang="ro-RO" sz="3600" dirty="0" smtClean="0">
                <a:hlinkClick r:id="rId2"/>
              </a:rPr>
              <a:t>office@anc.edu.ro</a:t>
            </a:r>
            <a:r>
              <a:rPr lang="ro-RO" sz="3600" dirty="0" smtClean="0"/>
              <a:t> </a:t>
            </a:r>
            <a:endParaRPr lang="ro-RO" sz="3600" dirty="0"/>
          </a:p>
          <a:p>
            <a:pPr marL="0" indent="0" algn="ctr">
              <a:buNone/>
            </a:pPr>
            <a:endParaRPr lang="en-US" sz="5400" dirty="0"/>
          </a:p>
        </p:txBody>
      </p:sp>
      <p:sp>
        <p:nvSpPr>
          <p:cNvPr id="4" name="Slide Number Placeholder 3"/>
          <p:cNvSpPr>
            <a:spLocks noGrp="1"/>
          </p:cNvSpPr>
          <p:nvPr>
            <p:ph type="sldNum" sz="quarter" idx="12"/>
          </p:nvPr>
        </p:nvSpPr>
        <p:spPr/>
        <p:txBody>
          <a:bodyPr/>
          <a:lstStyle/>
          <a:p>
            <a:fld id="{9E50D555-AD09-4184-8F27-884809BFB095}" type="slidenum">
              <a:rPr lang="en-US" smtClean="0"/>
              <a:t>35</a:t>
            </a:fld>
            <a:endParaRPr lang="en-US"/>
          </a:p>
        </p:txBody>
      </p:sp>
      <p:sp>
        <p:nvSpPr>
          <p:cNvPr id="5" name="TextBox 4"/>
          <p:cNvSpPr txBox="1"/>
          <p:nvPr/>
        </p:nvSpPr>
        <p:spPr>
          <a:xfrm>
            <a:off x="4520394" y="5886994"/>
            <a:ext cx="6887344" cy="523220"/>
          </a:xfrm>
          <a:prstGeom prst="rect">
            <a:avLst/>
          </a:prstGeom>
          <a:noFill/>
        </p:spPr>
        <p:txBody>
          <a:bodyPr wrap="square" rtlCol="0">
            <a:spAutoFit/>
          </a:bodyPr>
          <a:lstStyle/>
          <a:p>
            <a:pPr algn="r"/>
            <a:r>
              <a:rPr lang="en-US" sz="1400" i="1" dirty="0"/>
              <a:t>Agreement number – 2015 – 2770/001 – 001</a:t>
            </a:r>
            <a:endParaRPr lang="en-US" sz="1400" dirty="0"/>
          </a:p>
          <a:p>
            <a:pPr algn="r"/>
            <a:r>
              <a:rPr lang="en-US" sz="1400" i="1" dirty="0"/>
              <a:t> Project number – 567464 – EPP – 1 – 2015 – 1 – RO – EPPKA3 – AL – </a:t>
            </a:r>
            <a:r>
              <a:rPr lang="en-US" sz="1400" i="1" dirty="0" smtClean="0"/>
              <a:t>AGENDA</a:t>
            </a:r>
            <a:endParaRPr lang="en-US" dirty="0"/>
          </a:p>
        </p:txBody>
      </p:sp>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t="-2194" r="67979" b="-10971"/>
          <a:stretch>
            <a:fillRect/>
          </a:stretch>
        </p:blipFill>
        <p:spPr bwMode="auto">
          <a:xfrm>
            <a:off x="1592167" y="275321"/>
            <a:ext cx="3021468" cy="998537"/>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a:grpSpLocks/>
          </p:cNvGrpSpPr>
          <p:nvPr/>
        </p:nvGrpSpPr>
        <p:grpSpPr bwMode="auto">
          <a:xfrm>
            <a:off x="4629432" y="285682"/>
            <a:ext cx="2673161" cy="1028700"/>
            <a:chOff x="3091" y="1189"/>
            <a:chExt cx="2293" cy="1087"/>
          </a:xfrm>
        </p:grpSpPr>
        <p:pic>
          <p:nvPicPr>
            <p:cNvPr id="8" name="Picture 7" descr="ancpira1"/>
            <p:cNvPicPr>
              <a:picLocks noChangeAspect="1" noChangeArrowheads="1"/>
            </p:cNvPicPr>
            <p:nvPr/>
          </p:nvPicPr>
          <p:blipFill>
            <a:blip r:embed="rId4" cstate="print">
              <a:extLst>
                <a:ext uri="{28A0092B-C50C-407E-A947-70E740481C1C}">
                  <a14:useLocalDpi xmlns:a14="http://schemas.microsoft.com/office/drawing/2010/main" val="0"/>
                </a:ext>
              </a:extLst>
            </a:blip>
            <a:srcRect l="21436" b="6111"/>
            <a:stretch>
              <a:fillRect/>
            </a:stretch>
          </p:blipFill>
          <p:spPr bwMode="auto">
            <a:xfrm>
              <a:off x="3133" y="1189"/>
              <a:ext cx="1453" cy="1087"/>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56"/>
            <p:cNvSpPr txBox="1">
              <a:spLocks noChangeArrowheads="1"/>
            </p:cNvSpPr>
            <p:nvPr/>
          </p:nvSpPr>
          <p:spPr bwMode="auto">
            <a:xfrm>
              <a:off x="4232" y="1221"/>
              <a:ext cx="1152" cy="991"/>
            </a:xfrm>
            <a:prstGeom prst="rect">
              <a:avLst/>
            </a:prstGeom>
            <a:solidFill>
              <a:srgbClr val="FFFFFF"/>
            </a:solidFill>
            <a:ln>
              <a:noFill/>
            </a:ln>
            <a:extLst>
              <a:ext uri="{91240B29-F687-4F45-9708-019B960494DF}">
                <a14:hiddenLine xmlns:a14="http://schemas.microsoft.com/office/drawing/2010/main" w="31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AUTORITATEA</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NAŢIONALĂ</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PENTRU</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300"/>
                </a:spcAft>
              </a:pPr>
              <a:r>
                <a:rPr lang="en-US" sz="800" b="1" dirty="0">
                  <a:solidFill>
                    <a:srgbClr val="1F4E79"/>
                  </a:solidFill>
                  <a:effectLst/>
                  <a:latin typeface="Palatino Linotype" panose="02040502050505030304" pitchFamily="18" charset="0"/>
                  <a:ea typeface="Times New Roman" panose="02020603050405020304" pitchFamily="18" charset="0"/>
                  <a:cs typeface="Times New Roman" panose="02020603050405020304" pitchFamily="18" charset="0"/>
                </a:rPr>
                <a:t>CALIFICĂRI</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10" name="Line 57"/>
            <p:cNvCxnSpPr>
              <a:cxnSpLocks noChangeShapeType="1"/>
            </p:cNvCxnSpPr>
            <p:nvPr/>
          </p:nvCxnSpPr>
          <p:spPr bwMode="auto">
            <a:xfrm>
              <a:off x="3091" y="1257"/>
              <a:ext cx="0" cy="725"/>
            </a:xfrm>
            <a:prstGeom prst="line">
              <a:avLst/>
            </a:prstGeom>
            <a:noFill/>
            <a:ln w="38100">
              <a:solidFill>
                <a:srgbClr val="185E7E"/>
              </a:solidFill>
              <a:round/>
              <a:headEnd/>
              <a:tailEnd/>
            </a:ln>
            <a:extLst>
              <a:ext uri="{909E8E84-426E-40DD-AFC4-6F175D3DCCD1}">
                <a14:hiddenFill xmlns:a14="http://schemas.microsoft.com/office/drawing/2010/main">
                  <a:noFill/>
                </a14:hiddenFill>
              </a:ext>
            </a:extLst>
          </p:spPr>
        </p:cxnSp>
      </p:grpSp>
      <p:pic>
        <p:nvPicPr>
          <p:cNvPr id="11" name="Picture 10" descr="http://gov.ro/front/view/img/logo.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94730" y="334797"/>
            <a:ext cx="834390" cy="834390"/>
          </a:xfrm>
          <a:prstGeom prst="rect">
            <a:avLst/>
          </a:prstGeom>
          <a:noFill/>
          <a:ln>
            <a:noFill/>
          </a:ln>
        </p:spPr>
      </p:pic>
      <p:graphicFrame>
        <p:nvGraphicFramePr>
          <p:cNvPr id="12" name="Table 11"/>
          <p:cNvGraphicFramePr>
            <a:graphicFrameLocks noGrp="1"/>
          </p:cNvGraphicFramePr>
          <p:nvPr>
            <p:extLst>
              <p:ext uri="{D42A27DB-BD31-4B8C-83A1-F6EECF244321}">
                <p14:modId xmlns:p14="http://schemas.microsoft.com/office/powerpoint/2010/main" val="433812820"/>
              </p:ext>
            </p:extLst>
          </p:nvPr>
        </p:nvGraphicFramePr>
        <p:xfrm>
          <a:off x="8495131" y="370772"/>
          <a:ext cx="3141058" cy="517502"/>
        </p:xfrm>
        <a:graphic>
          <a:graphicData uri="http://schemas.openxmlformats.org/drawingml/2006/table">
            <a:tbl>
              <a:tblPr firstRow="1" firstCol="1" bandRow="1">
                <a:tableStyleId>{2D5ABB26-0587-4C30-8999-92F81FD0307C}</a:tableStyleId>
              </a:tblPr>
              <a:tblGrid>
                <a:gridCol w="3141058">
                  <a:extLst>
                    <a:ext uri="{9D8B030D-6E8A-4147-A177-3AD203B41FA5}">
                      <a16:colId xmlns:a16="http://schemas.microsoft.com/office/drawing/2014/main" val="20000"/>
                    </a:ext>
                  </a:extLst>
                </a:gridCol>
              </a:tblGrid>
              <a:tr h="517502">
                <a:tc>
                  <a:txBody>
                    <a:bodyPr/>
                    <a:lstStyle/>
                    <a:p>
                      <a:pPr indent="-19050">
                        <a:spcBef>
                          <a:spcPts val="500"/>
                        </a:spcBef>
                        <a:spcAft>
                          <a:spcPts val="0"/>
                        </a:spcAft>
                        <a:tabLst>
                          <a:tab pos="2971800" algn="ctr"/>
                          <a:tab pos="5943600" algn="r"/>
                          <a:tab pos="2743200" algn="ctr"/>
                          <a:tab pos="5486400" algn="r"/>
                        </a:tabLst>
                      </a:pPr>
                      <a:r>
                        <a:rPr lang="en-US" sz="12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indent="-19050">
                        <a:spcBef>
                          <a:spcPts val="500"/>
                        </a:spcBef>
                        <a:spcAft>
                          <a:spcPts val="0"/>
                        </a:spcAft>
                        <a:tabLst>
                          <a:tab pos="2971800" algn="ctr"/>
                          <a:tab pos="5943600" algn="r"/>
                          <a:tab pos="2743200" algn="ctr"/>
                          <a:tab pos="5486400" algn="r"/>
                        </a:tabLst>
                      </a:pPr>
                      <a:r>
                        <a:rPr lang="en-US" sz="1200" b="1" dirty="0">
                          <a:effectLst/>
                          <a:latin typeface="Times New Roman" panose="02020603050405020304" pitchFamily="18" charset="0"/>
                          <a:cs typeface="Times New Roman" panose="02020603050405020304" pitchFamily="18" charset="0"/>
                        </a:rPr>
                        <a:t>MINISTERUL EDUCAȚIEI NAȚIONALE</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96427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EXEMPLU</a:t>
            </a:r>
            <a:r>
              <a:rPr lang="ro-RO" b="1" dirty="0" smtClean="0"/>
              <a:t>L</a:t>
            </a:r>
            <a:r>
              <a:rPr lang="en-US" b="1" dirty="0" smtClean="0"/>
              <a:t> 1</a:t>
            </a:r>
            <a:r>
              <a:rPr lang="ro-RO" b="1" dirty="0" smtClean="0"/>
              <a:t> -</a:t>
            </a:r>
            <a:r>
              <a:rPr lang="en-US" b="1" dirty="0" smtClean="0"/>
              <a:t> </a:t>
            </a:r>
            <a:r>
              <a:rPr lang="en-US" b="1" dirty="0" err="1" smtClean="0"/>
              <a:t>Clasificarea</a:t>
            </a:r>
            <a:r>
              <a:rPr lang="en-US" b="1" dirty="0" smtClean="0"/>
              <a:t> </a:t>
            </a:r>
            <a:r>
              <a:rPr lang="en-US" b="1" dirty="0" err="1" smtClean="0"/>
              <a:t>activit</a:t>
            </a:r>
            <a:r>
              <a:rPr lang="ro-RO" b="1" dirty="0" err="1" smtClean="0"/>
              <a:t>ăților</a:t>
            </a:r>
            <a:r>
              <a:rPr lang="ro-RO" b="1" dirty="0" smtClean="0"/>
              <a:t> din Economia Națională</a:t>
            </a:r>
            <a:endParaRPr lang="en-US" b="1" dirty="0"/>
          </a:p>
        </p:txBody>
      </p:sp>
      <p:grpSp>
        <p:nvGrpSpPr>
          <p:cNvPr id="26" name="Group 25"/>
          <p:cNvGrpSpPr/>
          <p:nvPr/>
        </p:nvGrpSpPr>
        <p:grpSpPr>
          <a:xfrm>
            <a:off x="838200" y="2824908"/>
            <a:ext cx="5181599" cy="2352771"/>
            <a:chOff x="838200" y="2824908"/>
            <a:chExt cx="5181599" cy="2352771"/>
          </a:xfrm>
        </p:grpSpPr>
        <p:sp>
          <p:nvSpPr>
            <p:cNvPr id="27" name="Freeform 26"/>
            <p:cNvSpPr/>
            <p:nvPr/>
          </p:nvSpPr>
          <p:spPr>
            <a:xfrm>
              <a:off x="4678680" y="4325953"/>
              <a:ext cx="91440" cy="204025"/>
            </a:xfrm>
            <a:custGeom>
              <a:avLst/>
              <a:gdLst/>
              <a:ahLst/>
              <a:cxnLst/>
              <a:rect l="0" t="0" r="0" b="0"/>
              <a:pathLst>
                <a:path>
                  <a:moveTo>
                    <a:pt x="45720" y="0"/>
                  </a:moveTo>
                  <a:lnTo>
                    <a:pt x="45720"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8" name="Freeform 27"/>
            <p:cNvSpPr/>
            <p:nvPr/>
          </p:nvSpPr>
          <p:spPr>
            <a:xfrm>
              <a:off x="3388518" y="3474228"/>
              <a:ext cx="1335881" cy="204025"/>
            </a:xfrm>
            <a:custGeom>
              <a:avLst/>
              <a:gdLst/>
              <a:ahLst/>
              <a:cxnLst/>
              <a:rect l="0" t="0" r="0" b="0"/>
              <a:pathLst>
                <a:path>
                  <a:moveTo>
                    <a:pt x="0" y="0"/>
                  </a:moveTo>
                  <a:lnTo>
                    <a:pt x="0" y="102822"/>
                  </a:lnTo>
                  <a:lnTo>
                    <a:pt x="1335881" y="102822"/>
                  </a:lnTo>
                  <a:lnTo>
                    <a:pt x="1335881" y="20402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9" name="Freeform 28"/>
            <p:cNvSpPr/>
            <p:nvPr/>
          </p:nvSpPr>
          <p:spPr>
            <a:xfrm>
              <a:off x="2052637" y="4325953"/>
              <a:ext cx="890587" cy="204025"/>
            </a:xfrm>
            <a:custGeom>
              <a:avLst/>
              <a:gdLst/>
              <a:ahLst/>
              <a:cxnLst/>
              <a:rect l="0" t="0" r="0" b="0"/>
              <a:pathLst>
                <a:path>
                  <a:moveTo>
                    <a:pt x="0" y="0"/>
                  </a:moveTo>
                  <a:lnTo>
                    <a:pt x="0" y="102822"/>
                  </a:lnTo>
                  <a:lnTo>
                    <a:pt x="890587" y="102822"/>
                  </a:lnTo>
                  <a:lnTo>
                    <a:pt x="890587"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0" name="Freeform 29"/>
            <p:cNvSpPr/>
            <p:nvPr/>
          </p:nvSpPr>
          <p:spPr>
            <a:xfrm>
              <a:off x="1162050" y="4325953"/>
              <a:ext cx="890587" cy="204025"/>
            </a:xfrm>
            <a:custGeom>
              <a:avLst/>
              <a:gdLst/>
              <a:ahLst/>
              <a:cxnLst/>
              <a:rect l="0" t="0" r="0" b="0"/>
              <a:pathLst>
                <a:path>
                  <a:moveTo>
                    <a:pt x="890587" y="0"/>
                  </a:moveTo>
                  <a:lnTo>
                    <a:pt x="890587" y="102822"/>
                  </a:lnTo>
                  <a:lnTo>
                    <a:pt x="0" y="102822"/>
                  </a:lnTo>
                  <a:lnTo>
                    <a:pt x="0"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1" name="Freeform 30"/>
            <p:cNvSpPr/>
            <p:nvPr/>
          </p:nvSpPr>
          <p:spPr>
            <a:xfrm>
              <a:off x="2052637" y="3474228"/>
              <a:ext cx="1335881" cy="204025"/>
            </a:xfrm>
            <a:custGeom>
              <a:avLst/>
              <a:gdLst/>
              <a:ahLst/>
              <a:cxnLst/>
              <a:rect l="0" t="0" r="0" b="0"/>
              <a:pathLst>
                <a:path>
                  <a:moveTo>
                    <a:pt x="1335881" y="0"/>
                  </a:moveTo>
                  <a:lnTo>
                    <a:pt x="1335881" y="102822"/>
                  </a:lnTo>
                  <a:lnTo>
                    <a:pt x="0" y="102822"/>
                  </a:lnTo>
                  <a:lnTo>
                    <a:pt x="0" y="20402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2" name="Oval 31"/>
            <p:cNvSpPr/>
            <p:nvPr/>
          </p:nvSpPr>
          <p:spPr>
            <a:xfrm>
              <a:off x="3064668" y="2826528"/>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Freeform 32"/>
            <p:cNvSpPr/>
            <p:nvPr/>
          </p:nvSpPr>
          <p:spPr>
            <a:xfrm>
              <a:off x="3712368" y="2824908"/>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Sec</a:t>
              </a:r>
              <a:r>
                <a:rPr lang="ro-RO" sz="1600" kern="1200" dirty="0" smtClean="0"/>
                <a:t>ț</a:t>
              </a:r>
              <a:r>
                <a:rPr lang="en-US" sz="1600" kern="1200" dirty="0" err="1" smtClean="0"/>
                <a:t>iune</a:t>
              </a:r>
              <a:endParaRPr lang="en-US" sz="1600" kern="1200" dirty="0"/>
            </a:p>
          </p:txBody>
        </p:sp>
        <p:sp>
          <p:nvSpPr>
            <p:cNvPr id="34" name="Oval 33"/>
            <p:cNvSpPr/>
            <p:nvPr/>
          </p:nvSpPr>
          <p:spPr>
            <a:xfrm>
              <a:off x="1728787" y="3678253"/>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Freeform 34"/>
            <p:cNvSpPr/>
            <p:nvPr/>
          </p:nvSpPr>
          <p:spPr>
            <a:xfrm>
              <a:off x="2376487" y="3676634"/>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kern="1200" dirty="0" smtClean="0"/>
                <a:t>Diviziunea (A) </a:t>
              </a:r>
              <a:endParaRPr lang="en-US" sz="1600" kern="1200" dirty="0"/>
            </a:p>
          </p:txBody>
        </p:sp>
        <p:sp>
          <p:nvSpPr>
            <p:cNvPr id="36" name="Oval 35"/>
            <p:cNvSpPr/>
            <p:nvPr/>
          </p:nvSpPr>
          <p:spPr>
            <a:xfrm>
              <a:off x="838200" y="4529979"/>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Freeform 36"/>
            <p:cNvSpPr/>
            <p:nvPr/>
          </p:nvSpPr>
          <p:spPr>
            <a:xfrm>
              <a:off x="1485900" y="4528359"/>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kern="1200" dirty="0" smtClean="0"/>
                <a:t>Grupa</a:t>
              </a:r>
              <a:endParaRPr lang="en-US" sz="1600" kern="1200" dirty="0"/>
            </a:p>
          </p:txBody>
        </p:sp>
        <p:sp>
          <p:nvSpPr>
            <p:cNvPr id="38" name="Oval 37"/>
            <p:cNvSpPr/>
            <p:nvPr/>
          </p:nvSpPr>
          <p:spPr>
            <a:xfrm>
              <a:off x="2619375" y="4529979"/>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Freeform 38"/>
            <p:cNvSpPr/>
            <p:nvPr/>
          </p:nvSpPr>
          <p:spPr>
            <a:xfrm>
              <a:off x="3267075" y="4528359"/>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kern="1200" dirty="0" smtClean="0"/>
                <a:t>Grupa</a:t>
              </a:r>
              <a:endParaRPr lang="en-US" sz="1600" kern="1200" dirty="0"/>
            </a:p>
          </p:txBody>
        </p:sp>
        <p:sp>
          <p:nvSpPr>
            <p:cNvPr id="40" name="Oval 39"/>
            <p:cNvSpPr/>
            <p:nvPr/>
          </p:nvSpPr>
          <p:spPr>
            <a:xfrm>
              <a:off x="4400550" y="3678253"/>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Freeform 40"/>
            <p:cNvSpPr/>
            <p:nvPr/>
          </p:nvSpPr>
          <p:spPr>
            <a:xfrm>
              <a:off x="5048250" y="3676634"/>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kern="1200" dirty="0" smtClean="0"/>
                <a:t>Diviziune (U)</a:t>
              </a:r>
              <a:endParaRPr lang="en-US" sz="1600" kern="1200" dirty="0"/>
            </a:p>
          </p:txBody>
        </p:sp>
        <p:sp>
          <p:nvSpPr>
            <p:cNvPr id="42" name="Oval 41"/>
            <p:cNvSpPr/>
            <p:nvPr/>
          </p:nvSpPr>
          <p:spPr>
            <a:xfrm>
              <a:off x="4400550" y="4529979"/>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Freeform 42"/>
            <p:cNvSpPr/>
            <p:nvPr/>
          </p:nvSpPr>
          <p:spPr>
            <a:xfrm>
              <a:off x="5048250" y="4528359"/>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kern="1200" dirty="0" smtClean="0"/>
                <a:t>Grupa</a:t>
              </a:r>
              <a:endParaRPr lang="en-US" sz="1600" kern="1200" dirty="0"/>
            </a:p>
          </p:txBody>
        </p:sp>
      </p:grpSp>
      <p:sp>
        <p:nvSpPr>
          <p:cNvPr id="4" name="Content Placeholder 3"/>
          <p:cNvSpPr>
            <a:spLocks noGrp="1"/>
          </p:cNvSpPr>
          <p:nvPr>
            <p:ph sz="half" idx="2"/>
          </p:nvPr>
        </p:nvSpPr>
        <p:spPr/>
        <p:txBody>
          <a:bodyPr/>
          <a:lstStyle/>
          <a:p>
            <a:r>
              <a:rPr lang="ro-RO" dirty="0" smtClean="0"/>
              <a:t>Cea mai recentă versiune utilizată – CAEN rev. 2 </a:t>
            </a:r>
          </a:p>
          <a:p>
            <a:r>
              <a:rPr lang="ro-RO" dirty="0" smtClean="0"/>
              <a:t>Clasificare ierarhizată care este organizată pe niveluri astfel: </a:t>
            </a:r>
          </a:p>
          <a:p>
            <a:pPr lvl="1"/>
            <a:r>
              <a:rPr lang="ro-RO" dirty="0" smtClean="0"/>
              <a:t>secțiuni (A – U)</a:t>
            </a:r>
          </a:p>
          <a:p>
            <a:pPr lvl="1"/>
            <a:r>
              <a:rPr lang="ro-RO" dirty="0" smtClean="0"/>
              <a:t>diviziuni (2 cifre) și</a:t>
            </a:r>
          </a:p>
          <a:p>
            <a:pPr lvl="1"/>
            <a:r>
              <a:rPr lang="ro-RO" dirty="0" smtClean="0"/>
              <a:t>grupe (3 cifre) </a:t>
            </a:r>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4</a:t>
            </a:fld>
            <a:endParaRPr lang="en-US"/>
          </a:p>
        </p:txBody>
      </p:sp>
      <p:sp>
        <p:nvSpPr>
          <p:cNvPr id="7" name="TextBox 6"/>
          <p:cNvSpPr txBox="1"/>
          <p:nvPr/>
        </p:nvSpPr>
        <p:spPr>
          <a:xfrm>
            <a:off x="3431177" y="3779520"/>
            <a:ext cx="435429" cy="369332"/>
          </a:xfrm>
          <a:prstGeom prst="rect">
            <a:avLst/>
          </a:prstGeom>
          <a:noFill/>
        </p:spPr>
        <p:txBody>
          <a:bodyPr wrap="square" rtlCol="0">
            <a:spAutoFit/>
          </a:bodyPr>
          <a:lstStyle/>
          <a:p>
            <a:r>
              <a:rPr lang="ro-RO" dirty="0" smtClean="0"/>
              <a:t>...</a:t>
            </a:r>
            <a:endParaRPr lang="en-US" dirty="0"/>
          </a:p>
        </p:txBody>
      </p:sp>
      <p:sp>
        <p:nvSpPr>
          <p:cNvPr id="44" name="TextBox 43"/>
          <p:cNvSpPr txBox="1"/>
          <p:nvPr/>
        </p:nvSpPr>
        <p:spPr>
          <a:xfrm>
            <a:off x="3143799" y="5837869"/>
            <a:ext cx="5111932" cy="369332"/>
          </a:xfrm>
          <a:prstGeom prst="rect">
            <a:avLst/>
          </a:prstGeom>
          <a:noFill/>
        </p:spPr>
        <p:txBody>
          <a:bodyPr wrap="square" rtlCol="0">
            <a:spAutoFit/>
          </a:bodyPr>
          <a:lstStyle/>
          <a:p>
            <a:pPr algn="ctr"/>
            <a:r>
              <a:rPr lang="ro-RO" b="1" dirty="0" smtClean="0"/>
              <a:t>Celula de bază: activitatea </a:t>
            </a:r>
            <a:endParaRPr lang="en-US" b="1" dirty="0"/>
          </a:p>
        </p:txBody>
      </p:sp>
    </p:spTree>
    <p:extLst>
      <p:ext uri="{BB962C8B-B14F-4D97-AF65-F5344CB8AC3E}">
        <p14:creationId xmlns:p14="http://schemas.microsoft.com/office/powerpoint/2010/main" val="1133074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dirty="0" smtClean="0"/>
              <a:t>EXEMPLUL </a:t>
            </a:r>
            <a:r>
              <a:rPr lang="en-US" b="1" dirty="0" smtClean="0"/>
              <a:t>1</a:t>
            </a:r>
            <a:r>
              <a:rPr lang="ro-RO" b="1" dirty="0" smtClean="0"/>
              <a:t> - </a:t>
            </a:r>
            <a:r>
              <a:rPr lang="ro-RO" b="1" dirty="0"/>
              <a:t>Clasificarea </a:t>
            </a:r>
            <a:r>
              <a:rPr lang="ro-RO" b="1" dirty="0" smtClean="0"/>
              <a:t>Activităților </a:t>
            </a:r>
            <a:r>
              <a:rPr lang="ro-RO" b="1" dirty="0"/>
              <a:t>din Economia </a:t>
            </a:r>
            <a:r>
              <a:rPr lang="ro-RO" b="1" dirty="0" smtClean="0"/>
              <a:t>Națională – secțiuni </a:t>
            </a:r>
            <a:endParaRPr lang="en-US" b="1" dirty="0"/>
          </a:p>
        </p:txBody>
      </p:sp>
      <p:sp>
        <p:nvSpPr>
          <p:cNvPr id="4" name="Content Placeholder 3"/>
          <p:cNvSpPr>
            <a:spLocks noGrp="1"/>
          </p:cNvSpPr>
          <p:nvPr>
            <p:ph sz="half" idx="1"/>
          </p:nvPr>
        </p:nvSpPr>
        <p:spPr>
          <a:xfrm>
            <a:off x="838200" y="1865993"/>
            <a:ext cx="5181600" cy="4351338"/>
          </a:xfrm>
        </p:spPr>
        <p:txBody>
          <a:bodyPr>
            <a:normAutofit fontScale="62500" lnSpcReduction="20000"/>
          </a:bodyPr>
          <a:lstStyle/>
          <a:p>
            <a:r>
              <a:rPr lang="ro-RO" dirty="0"/>
              <a:t>A Agricultură, silvicultură și pescuit</a:t>
            </a:r>
            <a:endParaRPr lang="en-US" dirty="0"/>
          </a:p>
          <a:p>
            <a:r>
              <a:rPr lang="ro-RO" dirty="0"/>
              <a:t>B Industria extractivă</a:t>
            </a:r>
            <a:endParaRPr lang="en-US" dirty="0"/>
          </a:p>
          <a:p>
            <a:r>
              <a:rPr lang="ro-RO" dirty="0"/>
              <a:t>C Industria prelucrătoare</a:t>
            </a:r>
            <a:endParaRPr lang="en-US" dirty="0"/>
          </a:p>
          <a:p>
            <a:r>
              <a:rPr lang="ro-RO" dirty="0"/>
              <a:t>D Producția și furnizarea de energie electrică și termică, gaze, apă caldă și aer condiționat</a:t>
            </a:r>
            <a:endParaRPr lang="en-US" dirty="0"/>
          </a:p>
          <a:p>
            <a:r>
              <a:rPr lang="ro-RO" dirty="0"/>
              <a:t>E Distribuția apei; salubritate, gestionarea deșeurilor, activități de decontaminare</a:t>
            </a:r>
            <a:endParaRPr lang="en-US" dirty="0"/>
          </a:p>
          <a:p>
            <a:r>
              <a:rPr lang="ro-RO" dirty="0"/>
              <a:t>F Construcții</a:t>
            </a:r>
            <a:endParaRPr lang="en-US" dirty="0"/>
          </a:p>
          <a:p>
            <a:r>
              <a:rPr lang="ro-RO" dirty="0"/>
              <a:t>G Comerț cu ridicata și cu amănuntul; repararea autovehiculelor și motocicletelor</a:t>
            </a:r>
            <a:endParaRPr lang="en-US" dirty="0"/>
          </a:p>
          <a:p>
            <a:r>
              <a:rPr lang="ro-RO" dirty="0"/>
              <a:t>H Transport și depozitare</a:t>
            </a:r>
            <a:endParaRPr lang="en-US" dirty="0"/>
          </a:p>
          <a:p>
            <a:r>
              <a:rPr lang="ro-RO" dirty="0"/>
              <a:t>I Hoteluri și restaurante</a:t>
            </a:r>
            <a:endParaRPr lang="en-US" dirty="0"/>
          </a:p>
          <a:p>
            <a:r>
              <a:rPr lang="ro-RO" dirty="0"/>
              <a:t>J Informații și </a:t>
            </a:r>
            <a:r>
              <a:rPr lang="ro-RO" dirty="0" smtClean="0"/>
              <a:t>comunicații</a:t>
            </a:r>
          </a:p>
          <a:p>
            <a:r>
              <a:rPr lang="ro-RO" dirty="0"/>
              <a:t>K Intermedieri financiare și </a:t>
            </a:r>
            <a:r>
              <a:rPr lang="ro-RO" dirty="0" smtClean="0"/>
              <a:t>asigurări</a:t>
            </a:r>
            <a:endParaRPr lang="en-US" dirty="0"/>
          </a:p>
        </p:txBody>
      </p:sp>
      <p:sp>
        <p:nvSpPr>
          <p:cNvPr id="5" name="Content Placeholder 4"/>
          <p:cNvSpPr>
            <a:spLocks noGrp="1"/>
          </p:cNvSpPr>
          <p:nvPr>
            <p:ph sz="half" idx="2"/>
          </p:nvPr>
        </p:nvSpPr>
        <p:spPr/>
        <p:txBody>
          <a:bodyPr>
            <a:normAutofit fontScale="62500" lnSpcReduction="20000"/>
          </a:bodyPr>
          <a:lstStyle/>
          <a:p>
            <a:r>
              <a:rPr lang="ro-RO" dirty="0"/>
              <a:t>L Tranzacții imobiliare</a:t>
            </a:r>
            <a:endParaRPr lang="en-US" dirty="0"/>
          </a:p>
          <a:p>
            <a:r>
              <a:rPr lang="ro-RO" dirty="0" smtClean="0"/>
              <a:t>M </a:t>
            </a:r>
            <a:r>
              <a:rPr lang="ro-RO" dirty="0"/>
              <a:t>Activități profesionale, științifice și tehnice</a:t>
            </a:r>
            <a:endParaRPr lang="en-US" dirty="0"/>
          </a:p>
          <a:p>
            <a:r>
              <a:rPr lang="ro-RO" dirty="0" smtClean="0"/>
              <a:t>N </a:t>
            </a:r>
            <a:r>
              <a:rPr lang="ro-RO" dirty="0"/>
              <a:t>Activități de servicii administrative și activități de servicii suport</a:t>
            </a:r>
            <a:endParaRPr lang="en-US" dirty="0"/>
          </a:p>
          <a:p>
            <a:r>
              <a:rPr lang="ro-RO" dirty="0"/>
              <a:t>O Administrație publică și apărare; asigurări sociale din sistemul public</a:t>
            </a:r>
            <a:endParaRPr lang="en-US" dirty="0"/>
          </a:p>
          <a:p>
            <a:r>
              <a:rPr lang="ro-RO" dirty="0"/>
              <a:t>P Învățământ</a:t>
            </a:r>
            <a:endParaRPr lang="en-US" dirty="0"/>
          </a:p>
          <a:p>
            <a:r>
              <a:rPr lang="ro-RO" dirty="0"/>
              <a:t>Q Sănătate și asistență socială</a:t>
            </a:r>
            <a:endParaRPr lang="en-US" dirty="0"/>
          </a:p>
          <a:p>
            <a:r>
              <a:rPr lang="ro-RO" dirty="0"/>
              <a:t>R Activități de spectacole, culturale si recreative</a:t>
            </a:r>
            <a:endParaRPr lang="en-US" dirty="0"/>
          </a:p>
          <a:p>
            <a:r>
              <a:rPr lang="ro-RO" dirty="0"/>
              <a:t>S Alte activități de servicii</a:t>
            </a:r>
            <a:endParaRPr lang="en-US" dirty="0"/>
          </a:p>
          <a:p>
            <a:r>
              <a:rPr lang="ro-RO" dirty="0"/>
              <a:t>T Activități ale gospodăriilor private în calitate de angajator de personal casnic; Activități ale gospodăriilor private de producere de bunuri și servicii destinate consumului propriu</a:t>
            </a:r>
            <a:endParaRPr lang="en-US" dirty="0"/>
          </a:p>
          <a:p>
            <a:r>
              <a:rPr lang="ro-RO" dirty="0"/>
              <a:t>U Activități ale organizațiilor </a:t>
            </a:r>
            <a:r>
              <a:rPr lang="ro-RO" dirty="0" smtClean="0"/>
              <a:t>și </a:t>
            </a:r>
            <a:r>
              <a:rPr lang="ro-RO" dirty="0"/>
              <a:t>organismelor extrateritoriale</a:t>
            </a:r>
            <a:endParaRPr lang="en-US" dirty="0"/>
          </a:p>
          <a:p>
            <a:endParaRPr lang="en-US" dirty="0"/>
          </a:p>
        </p:txBody>
      </p:sp>
      <p:sp>
        <p:nvSpPr>
          <p:cNvPr id="3" name="Slide Number Placeholder 2"/>
          <p:cNvSpPr>
            <a:spLocks noGrp="1"/>
          </p:cNvSpPr>
          <p:nvPr>
            <p:ph type="sldNum" sz="quarter" idx="12"/>
          </p:nvPr>
        </p:nvSpPr>
        <p:spPr/>
        <p:txBody>
          <a:bodyPr/>
          <a:lstStyle/>
          <a:p>
            <a:fld id="{9E50D555-AD09-4184-8F27-884809BFB095}" type="slidenum">
              <a:rPr lang="en-US" smtClean="0"/>
              <a:t>5</a:t>
            </a:fld>
            <a:endParaRPr lang="en-US"/>
          </a:p>
        </p:txBody>
      </p:sp>
    </p:spTree>
    <p:extLst>
      <p:ext uri="{BB962C8B-B14F-4D97-AF65-F5344CB8AC3E}">
        <p14:creationId xmlns:p14="http://schemas.microsoft.com/office/powerpoint/2010/main" val="346767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dirty="0" smtClean="0"/>
              <a:t>EXEMPLUL 1 </a:t>
            </a:r>
            <a:r>
              <a:rPr lang="ro-RO" b="1" dirty="0"/>
              <a:t>- Clasificarea Activităților din Economia </a:t>
            </a:r>
            <a:r>
              <a:rPr lang="ro-RO" b="1" dirty="0" smtClean="0"/>
              <a:t>Națională (cont.)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ro-RO" dirty="0" smtClean="0">
                <a:solidFill>
                  <a:srgbClr val="FF0000"/>
                </a:solidFill>
              </a:rPr>
              <a:t>secțiunea F </a:t>
            </a:r>
            <a:r>
              <a:rPr lang="ro-RO" dirty="0" smtClean="0"/>
              <a:t>– Construcții: </a:t>
            </a:r>
          </a:p>
          <a:p>
            <a:pPr lvl="1">
              <a:buFont typeface="Wingdings" panose="05000000000000000000" pitchFamily="2" charset="2"/>
              <a:buChar char="Ø"/>
            </a:pPr>
            <a:r>
              <a:rPr lang="ro-RO" dirty="0" smtClean="0"/>
              <a:t>41 Construcții </a:t>
            </a:r>
            <a:r>
              <a:rPr lang="ro-RO" dirty="0"/>
              <a:t>de </a:t>
            </a:r>
            <a:r>
              <a:rPr lang="ro-RO" dirty="0" smtClean="0"/>
              <a:t>clădiri;</a:t>
            </a:r>
          </a:p>
          <a:p>
            <a:pPr lvl="1">
              <a:buFont typeface="Wingdings" panose="05000000000000000000" pitchFamily="2" charset="2"/>
              <a:buChar char="Ø"/>
            </a:pPr>
            <a:r>
              <a:rPr lang="ro-RO" dirty="0" smtClean="0"/>
              <a:t>42 Lucrări </a:t>
            </a:r>
            <a:r>
              <a:rPr lang="ro-RO" dirty="0"/>
              <a:t>de geniu </a:t>
            </a:r>
            <a:r>
              <a:rPr lang="ro-RO" dirty="0" smtClean="0"/>
              <a:t>civil;</a:t>
            </a:r>
          </a:p>
          <a:p>
            <a:pPr lvl="1">
              <a:buFont typeface="Wingdings" panose="05000000000000000000" pitchFamily="2" charset="2"/>
              <a:buChar char="Ø"/>
            </a:pPr>
            <a:r>
              <a:rPr lang="ro-RO" dirty="0" smtClean="0">
                <a:solidFill>
                  <a:srgbClr val="FF0000"/>
                </a:solidFill>
              </a:rPr>
              <a:t>43 Lucrări </a:t>
            </a:r>
            <a:r>
              <a:rPr lang="ro-RO" dirty="0">
                <a:solidFill>
                  <a:srgbClr val="FF0000"/>
                </a:solidFill>
              </a:rPr>
              <a:t>speciale de </a:t>
            </a:r>
            <a:r>
              <a:rPr lang="ro-RO" dirty="0" smtClean="0">
                <a:solidFill>
                  <a:srgbClr val="FF0000"/>
                </a:solidFill>
              </a:rPr>
              <a:t>construcții</a:t>
            </a:r>
            <a:r>
              <a:rPr lang="ro-RO" dirty="0" smtClean="0"/>
              <a:t>: </a:t>
            </a:r>
          </a:p>
          <a:p>
            <a:pPr lvl="2">
              <a:buFont typeface="Wingdings" panose="05000000000000000000" pitchFamily="2" charset="2"/>
              <a:buChar char="Ø"/>
            </a:pPr>
            <a:r>
              <a:rPr lang="it-IT" dirty="0" smtClean="0"/>
              <a:t>431</a:t>
            </a:r>
            <a:r>
              <a:rPr lang="ro-RO" dirty="0" smtClean="0"/>
              <a:t> </a:t>
            </a:r>
            <a:r>
              <a:rPr lang="it-IT" dirty="0" smtClean="0"/>
              <a:t>Lucr</a:t>
            </a:r>
            <a:r>
              <a:rPr lang="ro-RO" dirty="0" smtClean="0"/>
              <a:t>ă</a:t>
            </a:r>
            <a:r>
              <a:rPr lang="it-IT" dirty="0" smtClean="0"/>
              <a:t>ri </a:t>
            </a:r>
            <a:r>
              <a:rPr lang="it-IT" dirty="0"/>
              <a:t>de demolare </a:t>
            </a:r>
            <a:r>
              <a:rPr lang="ro-RO" dirty="0" smtClean="0"/>
              <a:t>ș</a:t>
            </a:r>
            <a:r>
              <a:rPr lang="it-IT" dirty="0" smtClean="0"/>
              <a:t>i </a:t>
            </a:r>
            <a:r>
              <a:rPr lang="it-IT" dirty="0"/>
              <a:t>de </a:t>
            </a:r>
            <a:r>
              <a:rPr lang="it-IT" dirty="0" err="1" smtClean="0"/>
              <a:t>preg</a:t>
            </a:r>
            <a:r>
              <a:rPr lang="ro-RO" dirty="0" smtClean="0"/>
              <a:t>ă</a:t>
            </a:r>
            <a:r>
              <a:rPr lang="it-IT" dirty="0" err="1" smtClean="0"/>
              <a:t>tire</a:t>
            </a:r>
            <a:r>
              <a:rPr lang="it-IT" dirty="0" smtClean="0"/>
              <a:t> </a:t>
            </a:r>
            <a:r>
              <a:rPr lang="it-IT" dirty="0"/>
              <a:t>a </a:t>
            </a:r>
            <a:r>
              <a:rPr lang="it-IT" dirty="0" err="1" smtClean="0"/>
              <a:t>terenului</a:t>
            </a:r>
            <a:endParaRPr lang="ro-RO" dirty="0" smtClean="0"/>
          </a:p>
          <a:p>
            <a:pPr lvl="2">
              <a:buFont typeface="Wingdings" panose="05000000000000000000" pitchFamily="2" charset="2"/>
              <a:buChar char="Ø"/>
            </a:pPr>
            <a:r>
              <a:rPr lang="it-IT" dirty="0" smtClean="0"/>
              <a:t>432</a:t>
            </a:r>
            <a:r>
              <a:rPr lang="ro-RO" dirty="0" smtClean="0"/>
              <a:t> </a:t>
            </a:r>
            <a:r>
              <a:rPr lang="it-IT" dirty="0" err="1" smtClean="0"/>
              <a:t>Lucr</a:t>
            </a:r>
            <a:r>
              <a:rPr lang="ro-RO" dirty="0" smtClean="0"/>
              <a:t>ă</a:t>
            </a:r>
            <a:r>
              <a:rPr lang="it-IT" dirty="0" err="1" smtClean="0"/>
              <a:t>ri</a:t>
            </a:r>
            <a:r>
              <a:rPr lang="it-IT" dirty="0" smtClean="0"/>
              <a:t> </a:t>
            </a:r>
            <a:r>
              <a:rPr lang="it-IT" dirty="0"/>
              <a:t>de </a:t>
            </a:r>
            <a:r>
              <a:rPr lang="it-IT" dirty="0" err="1" smtClean="0"/>
              <a:t>instala</a:t>
            </a:r>
            <a:r>
              <a:rPr lang="ro-RO" dirty="0" smtClean="0"/>
              <a:t>ț</a:t>
            </a:r>
            <a:r>
              <a:rPr lang="it-IT" dirty="0" smtClean="0"/>
              <a:t>ii </a:t>
            </a:r>
            <a:r>
              <a:rPr lang="it-IT" dirty="0" err="1"/>
              <a:t>electrice</a:t>
            </a:r>
            <a:r>
              <a:rPr lang="it-IT" dirty="0"/>
              <a:t> </a:t>
            </a:r>
            <a:r>
              <a:rPr lang="ro-RO" dirty="0" smtClean="0"/>
              <a:t>ș</a:t>
            </a:r>
            <a:r>
              <a:rPr lang="it-IT" dirty="0" smtClean="0"/>
              <a:t>i </a:t>
            </a:r>
            <a:r>
              <a:rPr lang="it-IT" dirty="0" err="1"/>
              <a:t>tehnico</a:t>
            </a:r>
            <a:r>
              <a:rPr lang="it-IT" dirty="0"/>
              <a:t>-sanitare </a:t>
            </a:r>
            <a:r>
              <a:rPr lang="ro-RO" dirty="0" smtClean="0"/>
              <a:t>ș</a:t>
            </a:r>
            <a:r>
              <a:rPr lang="it-IT" dirty="0" smtClean="0"/>
              <a:t>i </a:t>
            </a:r>
            <a:r>
              <a:rPr lang="it-IT" dirty="0"/>
              <a:t>alte </a:t>
            </a:r>
            <a:r>
              <a:rPr lang="it-IT" dirty="0" err="1" smtClean="0"/>
              <a:t>lucr</a:t>
            </a:r>
            <a:r>
              <a:rPr lang="ro-RO" dirty="0" smtClean="0"/>
              <a:t>ă</a:t>
            </a:r>
            <a:r>
              <a:rPr lang="it-IT" dirty="0" err="1" smtClean="0"/>
              <a:t>ri</a:t>
            </a:r>
            <a:r>
              <a:rPr lang="it-IT" dirty="0" smtClean="0"/>
              <a:t> </a:t>
            </a:r>
            <a:r>
              <a:rPr lang="it-IT" dirty="0"/>
              <a:t>de </a:t>
            </a:r>
            <a:r>
              <a:rPr lang="it-IT" dirty="0" err="1" smtClean="0"/>
              <a:t>instala</a:t>
            </a:r>
            <a:r>
              <a:rPr lang="ro-RO" dirty="0" smtClean="0"/>
              <a:t>ț</a:t>
            </a:r>
            <a:r>
              <a:rPr lang="it-IT" dirty="0" smtClean="0"/>
              <a:t>ii </a:t>
            </a:r>
            <a:r>
              <a:rPr lang="it-IT" dirty="0" err="1"/>
              <a:t>pentru</a:t>
            </a:r>
            <a:r>
              <a:rPr lang="it-IT" dirty="0"/>
              <a:t> </a:t>
            </a:r>
            <a:r>
              <a:rPr lang="it-IT" dirty="0" err="1" smtClean="0"/>
              <a:t>construc</a:t>
            </a:r>
            <a:r>
              <a:rPr lang="ro-RO" dirty="0" smtClean="0"/>
              <a:t>ț</a:t>
            </a:r>
            <a:r>
              <a:rPr lang="it-IT" dirty="0" smtClean="0"/>
              <a:t>ii</a:t>
            </a:r>
            <a:endParaRPr lang="ro-RO" dirty="0" smtClean="0"/>
          </a:p>
          <a:p>
            <a:pPr lvl="2">
              <a:buFont typeface="Wingdings" panose="05000000000000000000" pitchFamily="2" charset="2"/>
              <a:buChar char="Ø"/>
            </a:pPr>
            <a:r>
              <a:rPr lang="ro-RO" dirty="0" smtClean="0"/>
              <a:t>433 Lucrări </a:t>
            </a:r>
            <a:r>
              <a:rPr lang="ro-RO" dirty="0"/>
              <a:t>de </a:t>
            </a:r>
            <a:r>
              <a:rPr lang="ro-RO" dirty="0" smtClean="0"/>
              <a:t>finisare</a:t>
            </a:r>
          </a:p>
          <a:p>
            <a:pPr lvl="2">
              <a:buFont typeface="Wingdings" panose="05000000000000000000" pitchFamily="2" charset="2"/>
              <a:buChar char="Ø"/>
            </a:pPr>
            <a:r>
              <a:rPr lang="it-IT" dirty="0" smtClean="0"/>
              <a:t>439</a:t>
            </a:r>
            <a:r>
              <a:rPr lang="ro-RO" dirty="0" smtClean="0"/>
              <a:t> </a:t>
            </a:r>
            <a:r>
              <a:rPr lang="it-IT" dirty="0" smtClean="0"/>
              <a:t>Alte </a:t>
            </a:r>
            <a:r>
              <a:rPr lang="it-IT" dirty="0" err="1" smtClean="0"/>
              <a:t>lucr</a:t>
            </a:r>
            <a:r>
              <a:rPr lang="ro-RO" dirty="0" smtClean="0"/>
              <a:t>ă</a:t>
            </a:r>
            <a:r>
              <a:rPr lang="it-IT" dirty="0" err="1" smtClean="0"/>
              <a:t>ri</a:t>
            </a:r>
            <a:r>
              <a:rPr lang="it-IT" dirty="0" smtClean="0"/>
              <a:t> </a:t>
            </a:r>
            <a:r>
              <a:rPr lang="it-IT" dirty="0"/>
              <a:t>speciale de </a:t>
            </a:r>
            <a:r>
              <a:rPr lang="it-IT" dirty="0" err="1" smtClean="0"/>
              <a:t>construc</a:t>
            </a:r>
            <a:r>
              <a:rPr lang="ro-RO" dirty="0" smtClean="0"/>
              <a:t>ț</a:t>
            </a:r>
            <a:r>
              <a:rPr lang="it-IT" dirty="0" smtClean="0"/>
              <a:t>ii</a:t>
            </a:r>
            <a:endParaRPr lang="ro-RO" dirty="0" smtClean="0"/>
          </a:p>
        </p:txBody>
      </p:sp>
      <p:sp>
        <p:nvSpPr>
          <p:cNvPr id="4" name="Slide Number Placeholder 3"/>
          <p:cNvSpPr>
            <a:spLocks noGrp="1"/>
          </p:cNvSpPr>
          <p:nvPr>
            <p:ph type="sldNum" sz="quarter" idx="12"/>
          </p:nvPr>
        </p:nvSpPr>
        <p:spPr/>
        <p:txBody>
          <a:bodyPr/>
          <a:lstStyle/>
          <a:p>
            <a:fld id="{9E50D555-AD09-4184-8F27-884809BFB095}" type="slidenum">
              <a:rPr lang="en-US" smtClean="0"/>
              <a:t>6</a:t>
            </a:fld>
            <a:endParaRPr lang="en-US"/>
          </a:p>
        </p:txBody>
      </p:sp>
    </p:spTree>
    <p:extLst>
      <p:ext uri="{BB962C8B-B14F-4D97-AF65-F5344CB8AC3E}">
        <p14:creationId xmlns:p14="http://schemas.microsoft.com/office/powerpoint/2010/main" val="28694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EXEMPLUL </a:t>
            </a:r>
            <a:r>
              <a:rPr lang="en-US" b="1" dirty="0" smtClean="0"/>
              <a:t>2</a:t>
            </a:r>
            <a:r>
              <a:rPr lang="ro-RO" b="1" dirty="0" smtClean="0"/>
              <a:t> – </a:t>
            </a:r>
            <a:r>
              <a:rPr lang="ro-RO" b="1" dirty="0"/>
              <a:t>ISCO (International standard </a:t>
            </a:r>
            <a:r>
              <a:rPr lang="ro-RO" b="1" dirty="0" err="1"/>
              <a:t>classification</a:t>
            </a:r>
            <a:r>
              <a:rPr lang="ro-RO" b="1" dirty="0"/>
              <a:t> of </a:t>
            </a:r>
            <a:r>
              <a:rPr lang="ro-RO" b="1" dirty="0" err="1"/>
              <a:t>occupations</a:t>
            </a:r>
            <a:r>
              <a:rPr lang="ro-RO" b="1" dirty="0"/>
              <a:t>)</a:t>
            </a:r>
            <a:endParaRPr lang="en-US" dirty="0"/>
          </a:p>
        </p:txBody>
      </p:sp>
      <p:sp>
        <p:nvSpPr>
          <p:cNvPr id="4" name="Content Placeholder 3"/>
          <p:cNvSpPr>
            <a:spLocks noGrp="1"/>
          </p:cNvSpPr>
          <p:nvPr>
            <p:ph sz="half" idx="2"/>
          </p:nvPr>
        </p:nvSpPr>
        <p:spPr>
          <a:xfrm>
            <a:off x="6172200" y="1825624"/>
            <a:ext cx="5181600" cy="4530725"/>
          </a:xfrm>
        </p:spPr>
        <p:txBody>
          <a:bodyPr>
            <a:normAutofit fontScale="92500" lnSpcReduction="20000"/>
          </a:bodyPr>
          <a:lstStyle/>
          <a:p>
            <a:pPr algn="just"/>
            <a:r>
              <a:rPr lang="ro-RO" b="1" dirty="0"/>
              <a:t>ISCO</a:t>
            </a:r>
            <a:r>
              <a:rPr lang="ro-RO" dirty="0"/>
              <a:t> – </a:t>
            </a:r>
            <a:r>
              <a:rPr lang="ro-RO" b="1" dirty="0"/>
              <a:t>clasificare </a:t>
            </a:r>
            <a:r>
              <a:rPr lang="ro-RO" dirty="0"/>
              <a:t>dezvoltată de Organizația Internațională a Muncii (ILO) care este utilizată pentru organizarea </a:t>
            </a:r>
            <a:r>
              <a:rPr lang="ro-RO" b="1" dirty="0"/>
              <a:t>ocupațiilor</a:t>
            </a:r>
            <a:r>
              <a:rPr lang="ro-RO" dirty="0"/>
              <a:t> în seturi de grupe clar definite în conformitate cu sarcinile și atribuțiile aferente respectivei ocupații </a:t>
            </a:r>
          </a:p>
          <a:p>
            <a:pPr algn="just"/>
            <a:r>
              <a:rPr lang="ro-RO" dirty="0"/>
              <a:t>Corelare efectuată între ISCO 08 și Codul Ocupațiilor din România</a:t>
            </a:r>
          </a:p>
          <a:p>
            <a:r>
              <a:rPr lang="ro-RO" dirty="0"/>
              <a:t>Structură ierarhizată arborescentă </a:t>
            </a:r>
            <a:r>
              <a:rPr lang="ro-RO" dirty="0" smtClean="0"/>
              <a:t>: </a:t>
            </a:r>
          </a:p>
          <a:p>
            <a:pPr lvl="1"/>
            <a:r>
              <a:rPr lang="ro-RO" dirty="0" smtClean="0"/>
              <a:t>grupe majore (1 cifră)</a:t>
            </a:r>
          </a:p>
          <a:p>
            <a:pPr lvl="1"/>
            <a:r>
              <a:rPr lang="ro-RO" dirty="0" smtClean="0"/>
              <a:t>subgrupe majore (2 cifre)</a:t>
            </a:r>
          </a:p>
          <a:p>
            <a:pPr lvl="1"/>
            <a:r>
              <a:rPr lang="ro-RO" dirty="0" smtClean="0"/>
              <a:t>grupe minore (3 cifre)</a:t>
            </a:r>
          </a:p>
          <a:p>
            <a:pPr lvl="1"/>
            <a:r>
              <a:rPr lang="ro-RO" dirty="0" smtClean="0"/>
              <a:t>grupe </a:t>
            </a:r>
            <a:r>
              <a:rPr lang="ro-RO" dirty="0"/>
              <a:t>de </a:t>
            </a:r>
            <a:r>
              <a:rPr lang="ro-RO" dirty="0" smtClean="0"/>
              <a:t>bază (4 cifre)</a:t>
            </a:r>
            <a:endParaRPr lang="en-US" dirty="0" smtClean="0"/>
          </a:p>
          <a:p>
            <a:pPr lvl="1"/>
            <a:endParaRPr lang="en-US" dirty="0"/>
          </a:p>
          <a:p>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7</a:t>
            </a:fld>
            <a:endParaRPr lang="en-US"/>
          </a:p>
        </p:txBody>
      </p:sp>
      <p:grpSp>
        <p:nvGrpSpPr>
          <p:cNvPr id="35" name="Group 34"/>
          <p:cNvGrpSpPr/>
          <p:nvPr/>
        </p:nvGrpSpPr>
        <p:grpSpPr>
          <a:xfrm>
            <a:off x="840371" y="1975655"/>
            <a:ext cx="5181599" cy="4056221"/>
            <a:chOff x="840371" y="1975655"/>
            <a:chExt cx="5181599" cy="4056221"/>
          </a:xfrm>
        </p:grpSpPr>
        <p:sp>
          <p:nvSpPr>
            <p:cNvPr id="36" name="Freeform 35"/>
            <p:cNvSpPr/>
            <p:nvPr/>
          </p:nvSpPr>
          <p:spPr>
            <a:xfrm>
              <a:off x="4680851" y="3476700"/>
              <a:ext cx="91440" cy="204025"/>
            </a:xfrm>
            <a:custGeom>
              <a:avLst/>
              <a:gdLst/>
              <a:ahLst/>
              <a:cxnLst/>
              <a:rect l="0" t="0" r="0" b="0"/>
              <a:pathLst>
                <a:path>
                  <a:moveTo>
                    <a:pt x="45720" y="0"/>
                  </a:moveTo>
                  <a:lnTo>
                    <a:pt x="45720"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7" name="Freeform 36"/>
            <p:cNvSpPr/>
            <p:nvPr/>
          </p:nvSpPr>
          <p:spPr>
            <a:xfrm>
              <a:off x="3390689" y="2624974"/>
              <a:ext cx="1335881" cy="204025"/>
            </a:xfrm>
            <a:custGeom>
              <a:avLst/>
              <a:gdLst/>
              <a:ahLst/>
              <a:cxnLst/>
              <a:rect l="0" t="0" r="0" b="0"/>
              <a:pathLst>
                <a:path>
                  <a:moveTo>
                    <a:pt x="0" y="0"/>
                  </a:moveTo>
                  <a:lnTo>
                    <a:pt x="0" y="102822"/>
                  </a:lnTo>
                  <a:lnTo>
                    <a:pt x="1335881" y="102822"/>
                  </a:lnTo>
                  <a:lnTo>
                    <a:pt x="1335881" y="20402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8" name="Freeform 37"/>
            <p:cNvSpPr/>
            <p:nvPr/>
          </p:nvSpPr>
          <p:spPr>
            <a:xfrm>
              <a:off x="2054808" y="3476700"/>
              <a:ext cx="890587" cy="204025"/>
            </a:xfrm>
            <a:custGeom>
              <a:avLst/>
              <a:gdLst/>
              <a:ahLst/>
              <a:cxnLst/>
              <a:rect l="0" t="0" r="0" b="0"/>
              <a:pathLst>
                <a:path>
                  <a:moveTo>
                    <a:pt x="0" y="0"/>
                  </a:moveTo>
                  <a:lnTo>
                    <a:pt x="0" y="102822"/>
                  </a:lnTo>
                  <a:lnTo>
                    <a:pt x="890587" y="102822"/>
                  </a:lnTo>
                  <a:lnTo>
                    <a:pt x="890587"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9" name="Freeform 38"/>
            <p:cNvSpPr/>
            <p:nvPr/>
          </p:nvSpPr>
          <p:spPr>
            <a:xfrm>
              <a:off x="1118501" y="5180151"/>
              <a:ext cx="91440" cy="204025"/>
            </a:xfrm>
            <a:custGeom>
              <a:avLst/>
              <a:gdLst/>
              <a:ahLst/>
              <a:cxnLst/>
              <a:rect l="0" t="0" r="0" b="0"/>
              <a:pathLst>
                <a:path>
                  <a:moveTo>
                    <a:pt x="45720" y="0"/>
                  </a:moveTo>
                  <a:lnTo>
                    <a:pt x="45720"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0" name="Freeform 39"/>
            <p:cNvSpPr/>
            <p:nvPr/>
          </p:nvSpPr>
          <p:spPr>
            <a:xfrm>
              <a:off x="1118501" y="4328425"/>
              <a:ext cx="91440" cy="204025"/>
            </a:xfrm>
            <a:custGeom>
              <a:avLst/>
              <a:gdLst/>
              <a:ahLst/>
              <a:cxnLst/>
              <a:rect l="0" t="0" r="0" b="0"/>
              <a:pathLst>
                <a:path>
                  <a:moveTo>
                    <a:pt x="45720" y="0"/>
                  </a:moveTo>
                  <a:lnTo>
                    <a:pt x="45720"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1" name="Freeform 40"/>
            <p:cNvSpPr/>
            <p:nvPr/>
          </p:nvSpPr>
          <p:spPr>
            <a:xfrm>
              <a:off x="1164221" y="3476700"/>
              <a:ext cx="890587" cy="204025"/>
            </a:xfrm>
            <a:custGeom>
              <a:avLst/>
              <a:gdLst/>
              <a:ahLst/>
              <a:cxnLst/>
              <a:rect l="0" t="0" r="0" b="0"/>
              <a:pathLst>
                <a:path>
                  <a:moveTo>
                    <a:pt x="890587" y="0"/>
                  </a:moveTo>
                  <a:lnTo>
                    <a:pt x="890587" y="102822"/>
                  </a:lnTo>
                  <a:lnTo>
                    <a:pt x="0" y="102822"/>
                  </a:lnTo>
                  <a:lnTo>
                    <a:pt x="0" y="2040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2" name="Freeform 41"/>
            <p:cNvSpPr/>
            <p:nvPr/>
          </p:nvSpPr>
          <p:spPr>
            <a:xfrm>
              <a:off x="2054808" y="2624974"/>
              <a:ext cx="1335881" cy="204025"/>
            </a:xfrm>
            <a:custGeom>
              <a:avLst/>
              <a:gdLst/>
              <a:ahLst/>
              <a:cxnLst/>
              <a:rect l="0" t="0" r="0" b="0"/>
              <a:pathLst>
                <a:path>
                  <a:moveTo>
                    <a:pt x="1335881" y="0"/>
                  </a:moveTo>
                  <a:lnTo>
                    <a:pt x="1335881" y="102822"/>
                  </a:lnTo>
                  <a:lnTo>
                    <a:pt x="0" y="102822"/>
                  </a:lnTo>
                  <a:lnTo>
                    <a:pt x="0" y="20402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3" name="Oval 42"/>
            <p:cNvSpPr/>
            <p:nvPr/>
          </p:nvSpPr>
          <p:spPr>
            <a:xfrm>
              <a:off x="3066839" y="1977274"/>
              <a:ext cx="647700" cy="647700"/>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4" name="Freeform 43"/>
            <p:cNvSpPr/>
            <p:nvPr/>
          </p:nvSpPr>
          <p:spPr>
            <a:xfrm>
              <a:off x="3714539" y="1975655"/>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dirty="0"/>
                <a:t>ISCO</a:t>
              </a:r>
              <a:endParaRPr lang="en-US" sz="1500" kern="1200" dirty="0"/>
            </a:p>
          </p:txBody>
        </p:sp>
        <p:sp>
          <p:nvSpPr>
            <p:cNvPr id="45" name="Oval 44"/>
            <p:cNvSpPr/>
            <p:nvPr/>
          </p:nvSpPr>
          <p:spPr>
            <a:xfrm>
              <a:off x="1730958" y="2829000"/>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Freeform 45"/>
            <p:cNvSpPr/>
            <p:nvPr/>
          </p:nvSpPr>
          <p:spPr>
            <a:xfrm>
              <a:off x="2378658" y="2827380"/>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dirty="0" smtClean="0"/>
                <a:t>Grupă majoră (1) </a:t>
              </a:r>
              <a:endParaRPr lang="en-US" sz="1500" kern="1200" dirty="0"/>
            </a:p>
          </p:txBody>
        </p:sp>
        <p:sp>
          <p:nvSpPr>
            <p:cNvPr id="47" name="Oval 46"/>
            <p:cNvSpPr/>
            <p:nvPr/>
          </p:nvSpPr>
          <p:spPr>
            <a:xfrm>
              <a:off x="840371" y="3680725"/>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Freeform 47"/>
            <p:cNvSpPr/>
            <p:nvPr/>
          </p:nvSpPr>
          <p:spPr>
            <a:xfrm>
              <a:off x="1488071" y="3679106"/>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dirty="0" smtClean="0"/>
                <a:t>Subgrupa majoră</a:t>
              </a:r>
              <a:endParaRPr lang="en-US" sz="1500" kern="1200" dirty="0"/>
            </a:p>
          </p:txBody>
        </p:sp>
        <p:sp>
          <p:nvSpPr>
            <p:cNvPr id="49" name="Oval 48"/>
            <p:cNvSpPr/>
            <p:nvPr/>
          </p:nvSpPr>
          <p:spPr>
            <a:xfrm>
              <a:off x="840371" y="4532451"/>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Freeform 49"/>
            <p:cNvSpPr/>
            <p:nvPr/>
          </p:nvSpPr>
          <p:spPr>
            <a:xfrm>
              <a:off x="1488071" y="4530831"/>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a:t>Grupa minoră</a:t>
              </a:r>
              <a:endParaRPr lang="en-US" sz="1500" kern="1200"/>
            </a:p>
          </p:txBody>
        </p:sp>
        <p:sp>
          <p:nvSpPr>
            <p:cNvPr id="51" name="Oval 50"/>
            <p:cNvSpPr/>
            <p:nvPr/>
          </p:nvSpPr>
          <p:spPr>
            <a:xfrm>
              <a:off x="840371" y="5384176"/>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Freeform 51"/>
            <p:cNvSpPr/>
            <p:nvPr/>
          </p:nvSpPr>
          <p:spPr>
            <a:xfrm>
              <a:off x="1488071" y="5382557"/>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a:t>Grupa de bază</a:t>
              </a:r>
              <a:endParaRPr lang="en-US" sz="1500" kern="1200"/>
            </a:p>
          </p:txBody>
        </p:sp>
        <p:sp>
          <p:nvSpPr>
            <p:cNvPr id="53" name="Oval 52"/>
            <p:cNvSpPr/>
            <p:nvPr/>
          </p:nvSpPr>
          <p:spPr>
            <a:xfrm>
              <a:off x="2621546" y="3680725"/>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Freeform 53"/>
            <p:cNvSpPr/>
            <p:nvPr/>
          </p:nvSpPr>
          <p:spPr>
            <a:xfrm>
              <a:off x="3269246" y="3679106"/>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dirty="0" smtClean="0"/>
                <a:t>Subgrupa majoră</a:t>
              </a:r>
              <a:endParaRPr lang="en-US" sz="1500" kern="1200" dirty="0"/>
            </a:p>
          </p:txBody>
        </p:sp>
        <p:sp>
          <p:nvSpPr>
            <p:cNvPr id="55" name="Oval 54"/>
            <p:cNvSpPr/>
            <p:nvPr/>
          </p:nvSpPr>
          <p:spPr>
            <a:xfrm>
              <a:off x="4402721" y="2829000"/>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Freeform 55"/>
            <p:cNvSpPr/>
            <p:nvPr/>
          </p:nvSpPr>
          <p:spPr>
            <a:xfrm>
              <a:off x="5050421" y="2827380"/>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dirty="0" smtClean="0"/>
                <a:t>Grupă majoră (9)</a:t>
              </a:r>
              <a:endParaRPr lang="en-US" sz="1500" kern="1200" dirty="0"/>
            </a:p>
          </p:txBody>
        </p:sp>
        <p:sp>
          <p:nvSpPr>
            <p:cNvPr id="57" name="Oval 56"/>
            <p:cNvSpPr/>
            <p:nvPr/>
          </p:nvSpPr>
          <p:spPr>
            <a:xfrm>
              <a:off x="4402721" y="3680725"/>
              <a:ext cx="647700" cy="647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8" name="Freeform 57"/>
            <p:cNvSpPr/>
            <p:nvPr/>
          </p:nvSpPr>
          <p:spPr>
            <a:xfrm>
              <a:off x="5050421" y="3679106"/>
              <a:ext cx="971549" cy="647700"/>
            </a:xfrm>
            <a:custGeom>
              <a:avLst/>
              <a:gdLst>
                <a:gd name="connsiteX0" fmla="*/ 0 w 971549"/>
                <a:gd name="connsiteY0" fmla="*/ 0 h 647700"/>
                <a:gd name="connsiteX1" fmla="*/ 971549 w 971549"/>
                <a:gd name="connsiteY1" fmla="*/ 0 h 647700"/>
                <a:gd name="connsiteX2" fmla="*/ 971549 w 971549"/>
                <a:gd name="connsiteY2" fmla="*/ 647700 h 647700"/>
                <a:gd name="connsiteX3" fmla="*/ 0 w 971549"/>
                <a:gd name="connsiteY3" fmla="*/ 647700 h 647700"/>
                <a:gd name="connsiteX4" fmla="*/ 0 w 971549"/>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49" h="647700">
                  <a:moveTo>
                    <a:pt x="0" y="0"/>
                  </a:moveTo>
                  <a:lnTo>
                    <a:pt x="971549" y="0"/>
                  </a:lnTo>
                  <a:lnTo>
                    <a:pt x="971549" y="647700"/>
                  </a:lnTo>
                  <a:lnTo>
                    <a:pt x="0" y="6477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ro-RO" sz="1500" kern="1200" dirty="0" smtClean="0"/>
                <a:t>Subgrupa majoră</a:t>
              </a:r>
              <a:endParaRPr lang="en-US" sz="1500" kern="1200" dirty="0"/>
            </a:p>
          </p:txBody>
        </p:sp>
      </p:grpSp>
      <p:sp>
        <p:nvSpPr>
          <p:cNvPr id="32" name="TextBox 31"/>
          <p:cNvSpPr txBox="1"/>
          <p:nvPr/>
        </p:nvSpPr>
        <p:spPr>
          <a:xfrm>
            <a:off x="3396343" y="2987040"/>
            <a:ext cx="452846" cy="369332"/>
          </a:xfrm>
          <a:prstGeom prst="rect">
            <a:avLst/>
          </a:prstGeom>
          <a:noFill/>
        </p:spPr>
        <p:txBody>
          <a:bodyPr wrap="square" rtlCol="0">
            <a:spAutoFit/>
          </a:bodyPr>
          <a:lstStyle/>
          <a:p>
            <a:r>
              <a:rPr lang="ro-RO" dirty="0" smtClean="0"/>
              <a:t>...</a:t>
            </a:r>
            <a:endParaRPr lang="en-US" dirty="0"/>
          </a:p>
        </p:txBody>
      </p:sp>
    </p:spTree>
    <p:extLst>
      <p:ext uri="{BB962C8B-B14F-4D97-AF65-F5344CB8AC3E}">
        <p14:creationId xmlns:p14="http://schemas.microsoft.com/office/powerpoint/2010/main" val="2118390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dirty="0" smtClean="0"/>
              <a:t>EXEMPLUL </a:t>
            </a:r>
            <a:r>
              <a:rPr lang="en-US" b="1" dirty="0" smtClean="0"/>
              <a:t>2</a:t>
            </a:r>
            <a:r>
              <a:rPr lang="ro-RO" b="1" dirty="0" smtClean="0"/>
              <a:t> – ISCO (International standard classification of occupations) – grupe majore: </a:t>
            </a:r>
            <a:endParaRPr lang="en-US" b="1" dirty="0"/>
          </a:p>
        </p:txBody>
      </p:sp>
      <p:sp>
        <p:nvSpPr>
          <p:cNvPr id="5" name="Content Placeholder 4"/>
          <p:cNvSpPr>
            <a:spLocks noGrp="1"/>
          </p:cNvSpPr>
          <p:nvPr>
            <p:ph idx="1"/>
          </p:nvPr>
        </p:nvSpPr>
        <p:spPr/>
        <p:txBody>
          <a:bodyPr>
            <a:normAutofit fontScale="92500" lnSpcReduction="20000"/>
          </a:bodyPr>
          <a:lstStyle/>
          <a:p>
            <a:r>
              <a:rPr lang="en-US" dirty="0"/>
              <a:t>1 </a:t>
            </a:r>
            <a:r>
              <a:rPr lang="en-US" dirty="0" smtClean="0"/>
              <a:t>Manager</a:t>
            </a:r>
            <a:r>
              <a:rPr lang="ro-RO" dirty="0"/>
              <a:t>i</a:t>
            </a:r>
            <a:endParaRPr lang="en-US" dirty="0"/>
          </a:p>
          <a:p>
            <a:r>
              <a:rPr lang="en-US" dirty="0" smtClean="0"/>
              <a:t>2 </a:t>
            </a:r>
            <a:r>
              <a:rPr lang="en-US" dirty="0" err="1" smtClean="0"/>
              <a:t>Profesion</a:t>
            </a:r>
            <a:r>
              <a:rPr lang="ro-RO" dirty="0" smtClean="0"/>
              <a:t>iști / </a:t>
            </a:r>
            <a:r>
              <a:rPr lang="it-IT" dirty="0" smtClean="0"/>
              <a:t>Speciali</a:t>
            </a:r>
            <a:r>
              <a:rPr lang="ro-RO" dirty="0" smtClean="0"/>
              <a:t>ș</a:t>
            </a:r>
            <a:r>
              <a:rPr lang="it-IT" dirty="0" smtClean="0"/>
              <a:t>ti </a:t>
            </a:r>
            <a:r>
              <a:rPr lang="ro-RO" dirty="0" smtClean="0"/>
              <a:t>î</a:t>
            </a:r>
            <a:r>
              <a:rPr lang="it-IT" dirty="0" smtClean="0"/>
              <a:t>n </a:t>
            </a:r>
            <a:r>
              <a:rPr lang="it-IT" dirty="0"/>
              <a:t>diverse </a:t>
            </a:r>
            <a:r>
              <a:rPr lang="it-IT" dirty="0" err="1"/>
              <a:t>domenii</a:t>
            </a:r>
            <a:r>
              <a:rPr lang="it-IT" dirty="0"/>
              <a:t> de </a:t>
            </a:r>
            <a:r>
              <a:rPr lang="it-IT" dirty="0" err="1"/>
              <a:t>activitate</a:t>
            </a:r>
            <a:endParaRPr lang="en-US" dirty="0" smtClean="0"/>
          </a:p>
          <a:p>
            <a:r>
              <a:rPr lang="en-US" dirty="0" smtClean="0"/>
              <a:t>3  </a:t>
            </a:r>
            <a:r>
              <a:rPr lang="it-IT" dirty="0" err="1"/>
              <a:t>Tehnicieni</a:t>
            </a:r>
            <a:r>
              <a:rPr lang="it-IT" dirty="0"/>
              <a:t> </a:t>
            </a:r>
            <a:r>
              <a:rPr lang="ro-RO" dirty="0" smtClean="0"/>
              <a:t>ș</a:t>
            </a:r>
            <a:r>
              <a:rPr lang="it-IT" dirty="0" smtClean="0"/>
              <a:t>i </a:t>
            </a:r>
            <a:r>
              <a:rPr lang="it-IT" dirty="0"/>
              <a:t>alti </a:t>
            </a:r>
            <a:r>
              <a:rPr lang="it-IT" dirty="0" smtClean="0"/>
              <a:t>speciali</a:t>
            </a:r>
            <a:r>
              <a:rPr lang="ro-RO" dirty="0" smtClean="0"/>
              <a:t>ș</a:t>
            </a:r>
            <a:r>
              <a:rPr lang="it-IT" dirty="0" smtClean="0"/>
              <a:t>ti </a:t>
            </a:r>
            <a:r>
              <a:rPr lang="it-IT" dirty="0" err="1"/>
              <a:t>din</a:t>
            </a:r>
            <a:r>
              <a:rPr lang="it-IT" dirty="0"/>
              <a:t> </a:t>
            </a:r>
            <a:r>
              <a:rPr lang="it-IT" dirty="0" err="1"/>
              <a:t>domeniul</a:t>
            </a:r>
            <a:r>
              <a:rPr lang="it-IT" dirty="0"/>
              <a:t> </a:t>
            </a:r>
            <a:r>
              <a:rPr lang="it-IT" dirty="0" err="1" smtClean="0"/>
              <a:t>tehnic</a:t>
            </a:r>
            <a:endParaRPr lang="ro-RO" dirty="0" smtClean="0"/>
          </a:p>
          <a:p>
            <a:r>
              <a:rPr lang="en-US" dirty="0"/>
              <a:t>4 </a:t>
            </a:r>
            <a:r>
              <a:rPr lang="ro-RO" dirty="0" smtClean="0"/>
              <a:t> </a:t>
            </a:r>
            <a:r>
              <a:rPr lang="en-US" dirty="0" err="1" smtClean="0"/>
              <a:t>Func</a:t>
            </a:r>
            <a:r>
              <a:rPr lang="ro-RO" dirty="0" smtClean="0"/>
              <a:t>ț</a:t>
            </a:r>
            <a:r>
              <a:rPr lang="en-US" dirty="0" err="1" smtClean="0"/>
              <a:t>ionari</a:t>
            </a:r>
            <a:r>
              <a:rPr lang="en-US" dirty="0" smtClean="0"/>
              <a:t> </a:t>
            </a:r>
            <a:r>
              <a:rPr lang="en-US" dirty="0" err="1" smtClean="0"/>
              <a:t>administrativi</a:t>
            </a:r>
            <a:endParaRPr lang="en-US" dirty="0"/>
          </a:p>
          <a:p>
            <a:r>
              <a:rPr lang="en-US" dirty="0"/>
              <a:t>5  </a:t>
            </a:r>
            <a:r>
              <a:rPr lang="en-US" dirty="0" err="1" smtClean="0"/>
              <a:t>Lucr</a:t>
            </a:r>
            <a:r>
              <a:rPr lang="ro-RO" dirty="0" smtClean="0"/>
              <a:t>ă</a:t>
            </a:r>
            <a:r>
              <a:rPr lang="en-US" dirty="0" smtClean="0"/>
              <a:t>tori </a:t>
            </a:r>
            <a:r>
              <a:rPr lang="ro-RO" dirty="0" smtClean="0"/>
              <a:t>î</a:t>
            </a:r>
            <a:r>
              <a:rPr lang="en-US" dirty="0" smtClean="0"/>
              <a:t>n </a:t>
            </a:r>
            <a:r>
              <a:rPr lang="en-US" dirty="0" err="1"/>
              <a:t>domeniul</a:t>
            </a:r>
            <a:r>
              <a:rPr lang="en-US" dirty="0"/>
              <a:t> </a:t>
            </a:r>
            <a:r>
              <a:rPr lang="en-US" dirty="0" err="1" smtClean="0"/>
              <a:t>serviciilor</a:t>
            </a:r>
            <a:endParaRPr lang="ro-RO" dirty="0" smtClean="0"/>
          </a:p>
          <a:p>
            <a:r>
              <a:rPr lang="en-US" dirty="0" smtClean="0"/>
              <a:t>6  </a:t>
            </a:r>
            <a:r>
              <a:rPr lang="it-IT" dirty="0" err="1" smtClean="0"/>
              <a:t>Lucr</a:t>
            </a:r>
            <a:r>
              <a:rPr lang="ro-RO" dirty="0" smtClean="0"/>
              <a:t>ă</a:t>
            </a:r>
            <a:r>
              <a:rPr lang="it-IT" dirty="0" smtClean="0"/>
              <a:t>tori </a:t>
            </a:r>
            <a:r>
              <a:rPr lang="it-IT" dirty="0" err="1" smtClean="0"/>
              <a:t>califica</a:t>
            </a:r>
            <a:r>
              <a:rPr lang="ro-RO" dirty="0" smtClean="0"/>
              <a:t>ț</a:t>
            </a:r>
            <a:r>
              <a:rPr lang="it-IT" dirty="0" smtClean="0"/>
              <a:t>i </a:t>
            </a:r>
            <a:r>
              <a:rPr lang="ro-RO" dirty="0" smtClean="0"/>
              <a:t>î</a:t>
            </a:r>
            <a:r>
              <a:rPr lang="it-IT" dirty="0" smtClean="0"/>
              <a:t>n </a:t>
            </a:r>
            <a:r>
              <a:rPr lang="it-IT" dirty="0" err="1" smtClean="0"/>
              <a:t>agricultur</a:t>
            </a:r>
            <a:r>
              <a:rPr lang="ro-RO" dirty="0" smtClean="0"/>
              <a:t>ă</a:t>
            </a:r>
            <a:r>
              <a:rPr lang="it-IT" dirty="0" smtClean="0"/>
              <a:t>, </a:t>
            </a:r>
            <a:r>
              <a:rPr lang="it-IT" dirty="0" err="1" smtClean="0"/>
              <a:t>silvicultur</a:t>
            </a:r>
            <a:r>
              <a:rPr lang="ro-RO" dirty="0" smtClean="0"/>
              <a:t>ă</a:t>
            </a:r>
            <a:r>
              <a:rPr lang="it-IT" dirty="0" smtClean="0"/>
              <a:t> </a:t>
            </a:r>
            <a:r>
              <a:rPr lang="ro-RO" dirty="0" smtClean="0"/>
              <a:t>ș</a:t>
            </a:r>
            <a:r>
              <a:rPr lang="it-IT" dirty="0" smtClean="0"/>
              <a:t>i </a:t>
            </a:r>
            <a:r>
              <a:rPr lang="it-IT" dirty="0" err="1" smtClean="0"/>
              <a:t>pescuit</a:t>
            </a:r>
            <a:endParaRPr lang="en-US" dirty="0" smtClean="0"/>
          </a:p>
          <a:p>
            <a:r>
              <a:rPr lang="en-US" dirty="0"/>
              <a:t>7  </a:t>
            </a:r>
            <a:r>
              <a:rPr lang="en-US" dirty="0" err="1"/>
              <a:t>Muncitori</a:t>
            </a:r>
            <a:r>
              <a:rPr lang="en-US" dirty="0"/>
              <a:t> </a:t>
            </a:r>
            <a:r>
              <a:rPr lang="en-US" dirty="0" err="1" smtClean="0"/>
              <a:t>califica</a:t>
            </a:r>
            <a:r>
              <a:rPr lang="ro-RO" dirty="0" smtClean="0"/>
              <a:t>ț</a:t>
            </a:r>
            <a:r>
              <a:rPr lang="en-US" dirty="0" err="1" smtClean="0"/>
              <a:t>i</a:t>
            </a:r>
            <a:r>
              <a:rPr lang="en-US" dirty="0" smtClean="0"/>
              <a:t> </a:t>
            </a:r>
            <a:r>
              <a:rPr lang="ro-RO" dirty="0" smtClean="0"/>
              <a:t>ș</a:t>
            </a:r>
            <a:r>
              <a:rPr lang="en-US" dirty="0" err="1" smtClean="0"/>
              <a:t>i</a:t>
            </a:r>
            <a:r>
              <a:rPr lang="en-US" dirty="0" smtClean="0"/>
              <a:t> </a:t>
            </a:r>
            <a:r>
              <a:rPr lang="en-US" dirty="0" err="1" smtClean="0"/>
              <a:t>asimila</a:t>
            </a:r>
            <a:r>
              <a:rPr lang="ro-RO" dirty="0" smtClean="0"/>
              <a:t>ț</a:t>
            </a:r>
            <a:r>
              <a:rPr lang="en-US" dirty="0" err="1" smtClean="0"/>
              <a:t>i</a:t>
            </a:r>
            <a:endParaRPr lang="ro-RO" dirty="0" smtClean="0"/>
          </a:p>
          <a:p>
            <a:r>
              <a:rPr lang="en-US" dirty="0" smtClean="0"/>
              <a:t>8  </a:t>
            </a:r>
            <a:r>
              <a:rPr lang="it-IT" dirty="0"/>
              <a:t>Operatori la </a:t>
            </a:r>
            <a:r>
              <a:rPr lang="it-IT" dirty="0" err="1" smtClean="0"/>
              <a:t>instala</a:t>
            </a:r>
            <a:r>
              <a:rPr lang="ro-RO" dirty="0" smtClean="0"/>
              <a:t>ț</a:t>
            </a:r>
            <a:r>
              <a:rPr lang="it-IT" dirty="0" smtClean="0"/>
              <a:t>ii </a:t>
            </a:r>
            <a:r>
              <a:rPr lang="ro-RO" dirty="0" smtClean="0"/>
              <a:t>ș</a:t>
            </a:r>
            <a:r>
              <a:rPr lang="it-IT" dirty="0" smtClean="0"/>
              <a:t>i ma</a:t>
            </a:r>
            <a:r>
              <a:rPr lang="ro-RO" dirty="0" smtClean="0"/>
              <a:t>ș</a:t>
            </a:r>
            <a:r>
              <a:rPr lang="it-IT" dirty="0" smtClean="0"/>
              <a:t>ini</a:t>
            </a:r>
            <a:r>
              <a:rPr lang="it-IT" dirty="0"/>
              <a:t>, </a:t>
            </a:r>
            <a:r>
              <a:rPr lang="it-IT" dirty="0" err="1"/>
              <a:t>asamblori</a:t>
            </a:r>
            <a:r>
              <a:rPr lang="it-IT" dirty="0"/>
              <a:t> de </a:t>
            </a:r>
            <a:r>
              <a:rPr lang="it-IT" dirty="0" smtClean="0"/>
              <a:t>ma</a:t>
            </a:r>
            <a:r>
              <a:rPr lang="ro-RO" dirty="0" smtClean="0"/>
              <a:t>ș</a:t>
            </a:r>
            <a:r>
              <a:rPr lang="it-IT" dirty="0" smtClean="0"/>
              <a:t>ini </a:t>
            </a:r>
            <a:r>
              <a:rPr lang="ro-RO" dirty="0" smtClean="0"/>
              <a:t>ș</a:t>
            </a:r>
            <a:r>
              <a:rPr lang="it-IT" dirty="0" smtClean="0"/>
              <a:t>i </a:t>
            </a:r>
            <a:r>
              <a:rPr lang="it-IT" dirty="0" err="1" smtClean="0"/>
              <a:t>echipamente</a:t>
            </a:r>
            <a:endParaRPr lang="en-US" dirty="0" smtClean="0"/>
          </a:p>
          <a:p>
            <a:r>
              <a:rPr lang="en-US" dirty="0" smtClean="0"/>
              <a:t>9  </a:t>
            </a:r>
            <a:r>
              <a:rPr lang="en-US" dirty="0" err="1"/>
              <a:t>Muncitori</a:t>
            </a:r>
            <a:r>
              <a:rPr lang="en-US" dirty="0"/>
              <a:t> </a:t>
            </a:r>
            <a:r>
              <a:rPr lang="en-US" dirty="0" err="1" smtClean="0"/>
              <a:t>necalifica</a:t>
            </a:r>
            <a:r>
              <a:rPr lang="ro-RO" dirty="0" smtClean="0"/>
              <a:t>ț</a:t>
            </a:r>
            <a:r>
              <a:rPr lang="en-US" dirty="0" err="1" smtClean="0"/>
              <a:t>i</a:t>
            </a:r>
            <a:endParaRPr lang="ro-RO" dirty="0" smtClean="0"/>
          </a:p>
          <a:p>
            <a:r>
              <a:rPr lang="en-US" dirty="0" smtClean="0"/>
              <a:t>0  </a:t>
            </a:r>
            <a:r>
              <a:rPr lang="ro-RO" dirty="0" smtClean="0"/>
              <a:t>Ocupații aferente forțelor armate</a:t>
            </a:r>
            <a:endParaRPr lang="en-US" dirty="0"/>
          </a:p>
        </p:txBody>
      </p:sp>
      <p:sp>
        <p:nvSpPr>
          <p:cNvPr id="3" name="Slide Number Placeholder 2"/>
          <p:cNvSpPr>
            <a:spLocks noGrp="1"/>
          </p:cNvSpPr>
          <p:nvPr>
            <p:ph type="sldNum" sz="quarter" idx="12"/>
          </p:nvPr>
        </p:nvSpPr>
        <p:spPr/>
        <p:txBody>
          <a:bodyPr/>
          <a:lstStyle/>
          <a:p>
            <a:fld id="{9E50D555-AD09-4184-8F27-884809BFB095}" type="slidenum">
              <a:rPr lang="en-US" smtClean="0"/>
              <a:t>8</a:t>
            </a:fld>
            <a:endParaRPr lang="en-US"/>
          </a:p>
        </p:txBody>
      </p:sp>
    </p:spTree>
    <p:extLst>
      <p:ext uri="{BB962C8B-B14F-4D97-AF65-F5344CB8AC3E}">
        <p14:creationId xmlns:p14="http://schemas.microsoft.com/office/powerpoint/2010/main" val="1069794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3" name="Straight Connector 122"/>
          <p:cNvCxnSpPr/>
          <p:nvPr/>
        </p:nvCxnSpPr>
        <p:spPr>
          <a:xfrm flipH="1">
            <a:off x="2172072" y="4149080"/>
            <a:ext cx="216024"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1439749" y="346975"/>
            <a:ext cx="4775482" cy="5434885"/>
            <a:chOff x="1439749" y="346975"/>
            <a:chExt cx="4775482" cy="5434885"/>
          </a:xfrm>
        </p:grpSpPr>
        <p:cxnSp>
          <p:nvCxnSpPr>
            <p:cNvPr id="68" name="Straight Connector 67"/>
            <p:cNvCxnSpPr/>
            <p:nvPr/>
          </p:nvCxnSpPr>
          <p:spPr>
            <a:xfrm>
              <a:off x="1439749" y="3051756"/>
              <a:ext cx="4752528" cy="0"/>
            </a:xfrm>
            <a:prstGeom prst="line">
              <a:avLst/>
            </a:prstGeom>
            <a:ln w="38100"/>
          </p:spPr>
          <p:style>
            <a:lnRef idx="3">
              <a:schemeClr val="dk1"/>
            </a:lnRef>
            <a:fillRef idx="0">
              <a:schemeClr val="dk1"/>
            </a:fillRef>
            <a:effectRef idx="2">
              <a:schemeClr val="dk1"/>
            </a:effectRef>
            <a:fontRef idx="minor">
              <a:schemeClr val="tx1"/>
            </a:fontRef>
          </p:style>
        </p:cxnSp>
        <p:grpSp>
          <p:nvGrpSpPr>
            <p:cNvPr id="6" name="Group 5"/>
            <p:cNvGrpSpPr/>
            <p:nvPr/>
          </p:nvGrpSpPr>
          <p:grpSpPr>
            <a:xfrm>
              <a:off x="1703512" y="346975"/>
              <a:ext cx="4511719" cy="5434885"/>
              <a:chOff x="1631504" y="0"/>
              <a:chExt cx="5112568" cy="5877272"/>
            </a:xfrm>
          </p:grpSpPr>
          <p:sp>
            <p:nvSpPr>
              <p:cNvPr id="4" name="Oval 3"/>
              <p:cNvSpPr/>
              <p:nvPr/>
            </p:nvSpPr>
            <p:spPr>
              <a:xfrm>
                <a:off x="3431704" y="0"/>
                <a:ext cx="576064" cy="54868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grpSp>
            <p:nvGrpSpPr>
              <p:cNvPr id="5" name="Group 4"/>
              <p:cNvGrpSpPr/>
              <p:nvPr/>
            </p:nvGrpSpPr>
            <p:grpSpPr>
              <a:xfrm>
                <a:off x="1631504" y="548680"/>
                <a:ext cx="5112568" cy="5328592"/>
                <a:chOff x="1631504" y="548680"/>
                <a:chExt cx="5112568" cy="5328592"/>
              </a:xfrm>
            </p:grpSpPr>
            <p:sp>
              <p:nvSpPr>
                <p:cNvPr id="12" name="Oval 11"/>
                <p:cNvSpPr/>
                <p:nvPr/>
              </p:nvSpPr>
              <p:spPr>
                <a:xfrm>
                  <a:off x="2999656" y="1412776"/>
                  <a:ext cx="648072" cy="648072"/>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3" name="Oval 12"/>
                <p:cNvSpPr/>
                <p:nvPr/>
              </p:nvSpPr>
              <p:spPr>
                <a:xfrm>
                  <a:off x="2544708" y="2298265"/>
                  <a:ext cx="648072" cy="648072"/>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25" name="Straight Connector 24"/>
                <p:cNvCxnSpPr>
                  <a:endCxn id="13" idx="0"/>
                </p:cNvCxnSpPr>
                <p:nvPr/>
              </p:nvCxnSpPr>
              <p:spPr>
                <a:xfrm flipH="1">
                  <a:off x="2868744" y="2010233"/>
                  <a:ext cx="324036" cy="28803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1631504" y="548680"/>
                  <a:ext cx="5112568" cy="5328592"/>
                  <a:chOff x="1631504" y="548680"/>
                  <a:chExt cx="5112568" cy="5328592"/>
                </a:xfrm>
              </p:grpSpPr>
              <p:sp>
                <p:nvSpPr>
                  <p:cNvPr id="9" name="Oval 8"/>
                  <p:cNvSpPr/>
                  <p:nvPr/>
                </p:nvSpPr>
                <p:spPr>
                  <a:xfrm>
                    <a:off x="3431704" y="764704"/>
                    <a:ext cx="576064" cy="576064"/>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Oval 9"/>
                  <p:cNvSpPr/>
                  <p:nvPr/>
                </p:nvSpPr>
                <p:spPr>
                  <a:xfrm>
                    <a:off x="4079776" y="1484784"/>
                    <a:ext cx="648072" cy="648072"/>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 name="Oval 10"/>
                  <p:cNvSpPr/>
                  <p:nvPr/>
                </p:nvSpPr>
                <p:spPr>
                  <a:xfrm>
                    <a:off x="4007768" y="2276872"/>
                    <a:ext cx="648072" cy="648072"/>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4" name="Oval 13"/>
                  <p:cNvSpPr/>
                  <p:nvPr/>
                </p:nvSpPr>
                <p:spPr>
                  <a:xfrm>
                    <a:off x="4727848" y="2276872"/>
                    <a:ext cx="648072" cy="648072"/>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5" name="Oval 14"/>
                  <p:cNvSpPr/>
                  <p:nvPr/>
                </p:nvSpPr>
                <p:spPr>
                  <a:xfrm>
                    <a:off x="3287688" y="2276872"/>
                    <a:ext cx="648072" cy="648072"/>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19" name="Straight Connector 18"/>
                  <p:cNvCxnSpPr>
                    <a:stCxn id="9" idx="4"/>
                    <a:endCxn id="12" idx="7"/>
                  </p:cNvCxnSpPr>
                  <p:nvPr/>
                </p:nvCxnSpPr>
                <p:spPr>
                  <a:xfrm flipH="1">
                    <a:off x="3552820" y="1340768"/>
                    <a:ext cx="166916" cy="1669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9" idx="4"/>
                    <a:endCxn id="10" idx="0"/>
                  </p:cNvCxnSpPr>
                  <p:nvPr/>
                </p:nvCxnSpPr>
                <p:spPr>
                  <a:xfrm>
                    <a:off x="3719736" y="1340768"/>
                    <a:ext cx="684076" cy="1440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15" idx="0"/>
                  </p:cNvCxnSpPr>
                  <p:nvPr/>
                </p:nvCxnSpPr>
                <p:spPr>
                  <a:xfrm>
                    <a:off x="3431704" y="1988840"/>
                    <a:ext cx="180020" cy="2880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1" idx="0"/>
                  </p:cNvCxnSpPr>
                  <p:nvPr/>
                </p:nvCxnSpPr>
                <p:spPr>
                  <a:xfrm>
                    <a:off x="4295800" y="2060848"/>
                    <a:ext cx="36004"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 idx="5"/>
                    <a:endCxn id="14" idx="0"/>
                  </p:cNvCxnSpPr>
                  <p:nvPr/>
                </p:nvCxnSpPr>
                <p:spPr>
                  <a:xfrm>
                    <a:off x="4632940" y="2037948"/>
                    <a:ext cx="418944" cy="2389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4" idx="4"/>
                    <a:endCxn id="9" idx="0"/>
                  </p:cNvCxnSpPr>
                  <p:nvPr/>
                </p:nvCxnSpPr>
                <p:spPr>
                  <a:xfrm>
                    <a:off x="3719736" y="548680"/>
                    <a:ext cx="0"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388096" y="2924944"/>
                    <a:ext cx="396044" cy="1224136"/>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855640" y="2924944"/>
                    <a:ext cx="144016" cy="194421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2028056" y="3356992"/>
                    <a:ext cx="648072"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1847528" y="2996952"/>
                    <a:ext cx="648072" cy="648072"/>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24" name="Oval 123"/>
                  <p:cNvSpPr/>
                  <p:nvPr/>
                </p:nvSpPr>
                <p:spPr>
                  <a:xfrm>
                    <a:off x="1631504" y="3861048"/>
                    <a:ext cx="648072" cy="648072"/>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131" name="Straight Connector 130"/>
                  <p:cNvCxnSpPr/>
                  <p:nvPr/>
                </p:nvCxnSpPr>
                <p:spPr>
                  <a:xfrm>
                    <a:off x="2855640" y="3356992"/>
                    <a:ext cx="5760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927648" y="4077072"/>
                    <a:ext cx="7200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999656" y="4869160"/>
                    <a:ext cx="8640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2999656" y="3068960"/>
                    <a:ext cx="648072" cy="648072"/>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35" name="Oval 134"/>
                  <p:cNvSpPr/>
                  <p:nvPr/>
                </p:nvSpPr>
                <p:spPr>
                  <a:xfrm>
                    <a:off x="3143672" y="3789040"/>
                    <a:ext cx="648072" cy="648072"/>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36" name="Oval 135"/>
                  <p:cNvSpPr/>
                  <p:nvPr/>
                </p:nvSpPr>
                <p:spPr>
                  <a:xfrm>
                    <a:off x="3215680" y="4509120"/>
                    <a:ext cx="648072" cy="648072"/>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145" name="Straight Connector 144"/>
                  <p:cNvCxnSpPr>
                    <a:stCxn id="14" idx="4"/>
                  </p:cNvCxnSpPr>
                  <p:nvPr/>
                </p:nvCxnSpPr>
                <p:spPr>
                  <a:xfrm flipH="1">
                    <a:off x="4799856" y="2924944"/>
                    <a:ext cx="252028" cy="252028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231904" y="2924944"/>
                    <a:ext cx="648072" cy="24482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4655840" y="3356992"/>
                    <a:ext cx="36004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H="1">
                    <a:off x="4583832" y="4077072"/>
                    <a:ext cx="36004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H="1">
                    <a:off x="4583832" y="4653136"/>
                    <a:ext cx="288032"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4511824" y="5445224"/>
                    <a:ext cx="288032"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4007768" y="2996952"/>
                    <a:ext cx="648072" cy="648072"/>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63" name="Oval 162"/>
                  <p:cNvSpPr/>
                  <p:nvPr/>
                </p:nvSpPr>
                <p:spPr>
                  <a:xfrm>
                    <a:off x="3935760" y="4437112"/>
                    <a:ext cx="648072" cy="648072"/>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64" name="Oval 163"/>
                  <p:cNvSpPr/>
                  <p:nvPr/>
                </p:nvSpPr>
                <p:spPr>
                  <a:xfrm>
                    <a:off x="3935760" y="5157192"/>
                    <a:ext cx="648072" cy="648072"/>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74" name="Oval 173"/>
                  <p:cNvSpPr/>
                  <p:nvPr/>
                </p:nvSpPr>
                <p:spPr>
                  <a:xfrm>
                    <a:off x="3935760" y="3717032"/>
                    <a:ext cx="648072" cy="648072"/>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176" name="Straight Connector 175"/>
                  <p:cNvCxnSpPr/>
                  <p:nvPr/>
                </p:nvCxnSpPr>
                <p:spPr>
                  <a:xfrm>
                    <a:off x="5303912" y="3356992"/>
                    <a:ext cx="50405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5519936" y="4077072"/>
                    <a:ext cx="8640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5663952" y="4653136"/>
                    <a:ext cx="8640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5879976" y="5373216"/>
                    <a:ext cx="7920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5663952" y="3068960"/>
                    <a:ext cx="648072" cy="648072"/>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3" name="Oval 182"/>
                  <p:cNvSpPr/>
                  <p:nvPr/>
                </p:nvSpPr>
                <p:spPr>
                  <a:xfrm>
                    <a:off x="6096000" y="5229200"/>
                    <a:ext cx="648072" cy="648072"/>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4" name="Oval 183"/>
                  <p:cNvSpPr/>
                  <p:nvPr/>
                </p:nvSpPr>
                <p:spPr>
                  <a:xfrm>
                    <a:off x="5951984" y="4509120"/>
                    <a:ext cx="648072" cy="648072"/>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5" name="Oval 184"/>
                  <p:cNvSpPr/>
                  <p:nvPr/>
                </p:nvSpPr>
                <p:spPr>
                  <a:xfrm>
                    <a:off x="5807968" y="3789040"/>
                    <a:ext cx="648072" cy="648072"/>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grpSp>
          </p:grpSp>
        </p:grpSp>
      </p:grpSp>
      <p:sp>
        <p:nvSpPr>
          <p:cNvPr id="190" name="TextBox 189"/>
          <p:cNvSpPr txBox="1"/>
          <p:nvPr/>
        </p:nvSpPr>
        <p:spPr>
          <a:xfrm>
            <a:off x="1775520" y="5934670"/>
            <a:ext cx="5760640" cy="923330"/>
          </a:xfrm>
          <a:prstGeom prst="rect">
            <a:avLst/>
          </a:prstGeom>
          <a:noFill/>
        </p:spPr>
        <p:txBody>
          <a:bodyPr wrap="square" rtlCol="0">
            <a:spAutoFit/>
          </a:bodyPr>
          <a:lstStyle/>
          <a:p>
            <a:r>
              <a:rPr lang="en-US" sz="1200" dirty="0">
                <a:latin typeface="Times New Roman" pitchFamily="18" charset="0"/>
                <a:cs typeface="Times New Roman" pitchFamily="18" charset="0"/>
              </a:rPr>
              <a:t>Legend</a:t>
            </a:r>
            <a:r>
              <a:rPr lang="ro-RO" sz="1200" dirty="0">
                <a:latin typeface="Times New Roman" pitchFamily="18" charset="0"/>
                <a:cs typeface="Times New Roman" pitchFamily="18" charset="0"/>
              </a:rPr>
              <a:t>ă:</a:t>
            </a:r>
          </a:p>
          <a:p>
            <a:r>
              <a:rPr lang="ro-RO" dirty="0">
                <a:latin typeface="Times New Roman" pitchFamily="18" charset="0"/>
                <a:cs typeface="Times New Roman" pitchFamily="18" charset="0"/>
              </a:rPr>
              <a:t>       </a:t>
            </a:r>
            <a:r>
              <a:rPr lang="ro-RO" sz="1100" dirty="0">
                <a:latin typeface="Times New Roman" pitchFamily="18" charset="0"/>
                <a:cs typeface="Times New Roman" pitchFamily="18" charset="0"/>
              </a:rPr>
              <a:t>Ocupații ESCO</a:t>
            </a:r>
          </a:p>
          <a:p>
            <a:r>
              <a:rPr lang="ro-RO" sz="1100" dirty="0">
                <a:latin typeface="Times New Roman" pitchFamily="18" charset="0"/>
                <a:cs typeface="Times New Roman" pitchFamily="18" charset="0"/>
              </a:rPr>
              <a:t>                 Aptitudini / Competențe ESCO</a:t>
            </a:r>
          </a:p>
          <a:p>
            <a:r>
              <a:rPr lang="ro-RO" sz="1100" dirty="0">
                <a:latin typeface="Times New Roman" pitchFamily="18" charset="0"/>
                <a:cs typeface="Times New Roman" pitchFamily="18" charset="0"/>
              </a:rPr>
              <a:t>                     Grupă  ISCO</a:t>
            </a:r>
          </a:p>
        </p:txBody>
      </p:sp>
      <p:sp>
        <p:nvSpPr>
          <p:cNvPr id="191" name="Oval 190"/>
          <p:cNvSpPr/>
          <p:nvPr/>
        </p:nvSpPr>
        <p:spPr>
          <a:xfrm>
            <a:off x="1991544" y="6309320"/>
            <a:ext cx="144016" cy="144016"/>
          </a:xfrm>
          <a:prstGeom prst="ellipse">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93" name="Oval 192"/>
          <p:cNvSpPr/>
          <p:nvPr/>
        </p:nvSpPr>
        <p:spPr>
          <a:xfrm>
            <a:off x="2143944" y="6461720"/>
            <a:ext cx="144016" cy="144016"/>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94" name="Oval 193"/>
          <p:cNvSpPr/>
          <p:nvPr/>
        </p:nvSpPr>
        <p:spPr>
          <a:xfrm>
            <a:off x="2296344" y="6614120"/>
            <a:ext cx="144016" cy="144016"/>
          </a:xfrm>
          <a:prstGeom prst="ellipse">
            <a:avLst/>
          </a:prstGeom>
          <a:solidFill>
            <a:srgbClr val="0070C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97" name="TextBox 196"/>
          <p:cNvSpPr txBox="1"/>
          <p:nvPr/>
        </p:nvSpPr>
        <p:spPr>
          <a:xfrm>
            <a:off x="6888088" y="692697"/>
            <a:ext cx="3312368" cy="5224315"/>
          </a:xfrm>
          <a:prstGeom prst="rect">
            <a:avLst/>
          </a:prstGeom>
          <a:noFill/>
        </p:spPr>
        <p:txBody>
          <a:bodyPr wrap="square" rtlCol="0">
            <a:spAutoFit/>
          </a:bodyPr>
          <a:lstStyle/>
          <a:p>
            <a:pPr>
              <a:lnSpc>
                <a:spcPct val="150000"/>
              </a:lnSpc>
            </a:pPr>
            <a:r>
              <a:rPr lang="ro-RO" sz="1400" dirty="0">
                <a:latin typeface="Times New Roman" pitchFamily="18" charset="0"/>
                <a:cs typeface="Times New Roman" pitchFamily="18" charset="0"/>
              </a:rPr>
              <a:t>Un exemplu pentru grupa ISCO - 08 este:</a:t>
            </a:r>
          </a:p>
          <a:p>
            <a:pPr>
              <a:lnSpc>
                <a:spcPct val="150000"/>
              </a:lnSpc>
            </a:pPr>
            <a:r>
              <a:rPr lang="ro-RO" sz="1400" b="1" dirty="0">
                <a:latin typeface="Times New Roman" pitchFamily="18" charset="0"/>
                <a:cs typeface="Times New Roman" pitchFamily="18" charset="0"/>
              </a:rPr>
              <a:t>Nivelul 1 </a:t>
            </a:r>
            <a:r>
              <a:rPr lang="ro-RO" sz="1400" b="1" dirty="0" smtClean="0">
                <a:latin typeface="Times New Roman" pitchFamily="18" charset="0"/>
                <a:cs typeface="Times New Roman" pitchFamily="18" charset="0"/>
              </a:rPr>
              <a:t>ISCO (</a:t>
            </a:r>
            <a:r>
              <a:rPr lang="ro-RO" sz="1400" b="1" dirty="0">
                <a:latin typeface="Times New Roman" pitchFamily="18" charset="0"/>
                <a:cs typeface="Times New Roman" pitchFamily="18" charset="0"/>
              </a:rPr>
              <a:t>Grupa Majoră) </a:t>
            </a:r>
            <a:r>
              <a:rPr lang="ro-RO" sz="1400" dirty="0">
                <a:latin typeface="Times New Roman" pitchFamily="18" charset="0"/>
                <a:cs typeface="Times New Roman" pitchFamily="18" charset="0"/>
              </a:rPr>
              <a:t>– Profesioniști (Cod ISCO – 2);</a:t>
            </a:r>
          </a:p>
          <a:p>
            <a:pPr>
              <a:lnSpc>
                <a:spcPct val="150000"/>
              </a:lnSpc>
            </a:pPr>
            <a:r>
              <a:rPr lang="ro-RO" sz="1400" b="1" dirty="0">
                <a:latin typeface="Times New Roman" pitchFamily="18" charset="0"/>
                <a:cs typeface="Times New Roman" pitchFamily="18" charset="0"/>
              </a:rPr>
              <a:t>Nivelul 2 ISCO (Sub-grupa majoră) </a:t>
            </a:r>
            <a:r>
              <a:rPr lang="ro-RO" sz="1400" dirty="0">
                <a:latin typeface="Times New Roman" pitchFamily="18" charset="0"/>
                <a:cs typeface="Times New Roman" pitchFamily="18" charset="0"/>
              </a:rPr>
              <a:t>– Profesioniști din domeniul juridic, social și cultural (Cod ISCO – 26);</a:t>
            </a:r>
          </a:p>
          <a:p>
            <a:pPr>
              <a:lnSpc>
                <a:spcPct val="150000"/>
              </a:lnSpc>
            </a:pPr>
            <a:r>
              <a:rPr lang="ro-RO" sz="1400" b="1" dirty="0">
                <a:latin typeface="Times New Roman" pitchFamily="18" charset="0"/>
                <a:cs typeface="Times New Roman" pitchFamily="18" charset="0"/>
              </a:rPr>
              <a:t>Nivelul 3 ISCO (Grupă minoră)</a:t>
            </a:r>
            <a:r>
              <a:rPr lang="ro-RO" sz="1400" dirty="0">
                <a:latin typeface="Times New Roman" pitchFamily="18" charset="0"/>
                <a:cs typeface="Times New Roman" pitchFamily="18" charset="0"/>
              </a:rPr>
              <a:t> – </a:t>
            </a:r>
            <a:r>
              <a:rPr lang="ro-RO" sz="1400" dirty="0" smtClean="0">
                <a:latin typeface="Times New Roman" pitchFamily="18" charset="0"/>
                <a:cs typeface="Times New Roman" pitchFamily="18" charset="0"/>
              </a:rPr>
              <a:t>Profesioniști </a:t>
            </a:r>
            <a:r>
              <a:rPr lang="ro-RO" sz="1400" dirty="0">
                <a:latin typeface="Times New Roman" pitchFamily="18" charset="0"/>
                <a:cs typeface="Times New Roman" pitchFamily="18" charset="0"/>
              </a:rPr>
              <a:t>din domeniul religios și social (Cod ISCO – 263);</a:t>
            </a:r>
          </a:p>
          <a:p>
            <a:pPr>
              <a:lnSpc>
                <a:spcPct val="150000"/>
              </a:lnSpc>
            </a:pPr>
            <a:r>
              <a:rPr lang="ro-RO" sz="1400" b="1" dirty="0">
                <a:latin typeface="Times New Roman" pitchFamily="18" charset="0"/>
                <a:cs typeface="Times New Roman" pitchFamily="18" charset="0"/>
              </a:rPr>
              <a:t>Nivelul 4 ISCO ( Grupă </a:t>
            </a:r>
            <a:r>
              <a:rPr lang="ro-RO" sz="1400" b="1" dirty="0" smtClean="0">
                <a:latin typeface="Times New Roman" pitchFamily="18" charset="0"/>
                <a:cs typeface="Times New Roman" pitchFamily="18" charset="0"/>
              </a:rPr>
              <a:t>de bază) </a:t>
            </a:r>
            <a:r>
              <a:rPr lang="ro-RO" sz="1400" dirty="0">
                <a:latin typeface="Times New Roman" pitchFamily="18" charset="0"/>
                <a:cs typeface="Times New Roman" pitchFamily="18" charset="0"/>
              </a:rPr>
              <a:t>– Cercetători politici, istorici și filosofi (Cod ISCO – 2633)</a:t>
            </a:r>
          </a:p>
          <a:p>
            <a:pPr>
              <a:lnSpc>
                <a:spcPct val="150000"/>
              </a:lnSpc>
            </a:pPr>
            <a:endParaRPr lang="ro-RO" sz="1400" dirty="0">
              <a:latin typeface="Times New Roman" pitchFamily="18" charset="0"/>
              <a:cs typeface="Times New Roman" pitchFamily="18" charset="0"/>
            </a:endParaRPr>
          </a:p>
          <a:p>
            <a:pPr>
              <a:lnSpc>
                <a:spcPct val="150000"/>
              </a:lnSpc>
            </a:pPr>
            <a:endParaRPr lang="ro-RO" sz="1400" dirty="0">
              <a:latin typeface="Times New Roman" pitchFamily="18" charset="0"/>
              <a:cs typeface="Times New Roman" pitchFamily="18" charset="0"/>
            </a:endParaRPr>
          </a:p>
          <a:p>
            <a:pPr>
              <a:lnSpc>
                <a:spcPct val="150000"/>
              </a:lnSpc>
            </a:pPr>
            <a:endParaRPr lang="ro-RO" sz="1400" dirty="0">
              <a:latin typeface="Times New Roman" pitchFamily="18" charset="0"/>
              <a:cs typeface="Times New Roman" pitchFamily="18" charset="0"/>
            </a:endParaRPr>
          </a:p>
          <a:p>
            <a:pPr>
              <a:lnSpc>
                <a:spcPct val="150000"/>
              </a:lnSpc>
            </a:pPr>
            <a:endParaRPr lang="ro-RO" sz="1400" dirty="0">
              <a:latin typeface="Times New Roman" pitchFamily="18" charset="0"/>
              <a:cs typeface="Times New Roman" pitchFamily="18" charset="0"/>
            </a:endParaRPr>
          </a:p>
        </p:txBody>
      </p:sp>
      <p:sp>
        <p:nvSpPr>
          <p:cNvPr id="198" name="TextBox 197"/>
          <p:cNvSpPr txBox="1"/>
          <p:nvPr/>
        </p:nvSpPr>
        <p:spPr>
          <a:xfrm>
            <a:off x="2063552" y="332656"/>
            <a:ext cx="1152128" cy="369332"/>
          </a:xfrm>
          <a:prstGeom prst="rect">
            <a:avLst/>
          </a:prstGeom>
          <a:noFill/>
        </p:spPr>
        <p:txBody>
          <a:bodyPr wrap="square" rtlCol="0">
            <a:spAutoFit/>
          </a:bodyPr>
          <a:lstStyle/>
          <a:p>
            <a:r>
              <a:rPr lang="ro-RO" b="1" dirty="0">
                <a:latin typeface="Times New Roman" pitchFamily="18" charset="0"/>
                <a:cs typeface="Times New Roman" pitchFamily="18" charset="0"/>
              </a:rPr>
              <a:t>ISCO</a:t>
            </a:r>
          </a:p>
        </p:txBody>
      </p:sp>
      <p:sp>
        <p:nvSpPr>
          <p:cNvPr id="199" name="TextBox 198"/>
          <p:cNvSpPr txBox="1"/>
          <p:nvPr/>
        </p:nvSpPr>
        <p:spPr>
          <a:xfrm>
            <a:off x="1703512" y="5229200"/>
            <a:ext cx="1728192" cy="369332"/>
          </a:xfrm>
          <a:prstGeom prst="rect">
            <a:avLst/>
          </a:prstGeom>
          <a:noFill/>
        </p:spPr>
        <p:txBody>
          <a:bodyPr wrap="square" rtlCol="0">
            <a:spAutoFit/>
          </a:bodyPr>
          <a:lstStyle/>
          <a:p>
            <a:r>
              <a:rPr lang="ro-RO" b="1" dirty="0">
                <a:latin typeface="Times New Roman" pitchFamily="18" charset="0"/>
                <a:cs typeface="Times New Roman" pitchFamily="18" charset="0"/>
              </a:rPr>
              <a:t>Pre ESCO V0</a:t>
            </a:r>
          </a:p>
        </p:txBody>
      </p:sp>
      <p:sp>
        <p:nvSpPr>
          <p:cNvPr id="2" name="Slide Number Placeholder 1"/>
          <p:cNvSpPr>
            <a:spLocks noGrp="1"/>
          </p:cNvSpPr>
          <p:nvPr>
            <p:ph type="sldNum" sz="quarter" idx="12"/>
          </p:nvPr>
        </p:nvSpPr>
        <p:spPr/>
        <p:txBody>
          <a:bodyPr/>
          <a:lstStyle/>
          <a:p>
            <a:fld id="{9E50D555-AD09-4184-8F27-884809BFB095}" type="slidenum">
              <a:rPr lang="en-US" smtClean="0"/>
              <a:t>9</a:t>
            </a:fld>
            <a:endParaRPr lang="en-US"/>
          </a:p>
        </p:txBody>
      </p:sp>
    </p:spTree>
    <p:extLst>
      <p:ext uri="{BB962C8B-B14F-4D97-AF65-F5344CB8AC3E}">
        <p14:creationId xmlns:p14="http://schemas.microsoft.com/office/powerpoint/2010/main" val="3392643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1543</TotalTime>
  <Words>3015</Words>
  <Application>Microsoft Office PowerPoint</Application>
  <PresentationFormat>Widescreen</PresentationFormat>
  <Paragraphs>368</Paragraphs>
  <Slides>35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Links</vt:lpstr>
      </vt:variant>
      <vt:variant>
        <vt:i4>1</vt:i4>
      </vt:variant>
      <vt:variant>
        <vt:lpstr>Slide Titles</vt:lpstr>
      </vt:variant>
      <vt:variant>
        <vt:i4>35</vt:i4>
      </vt:variant>
    </vt:vector>
  </HeadingPairs>
  <TitlesOfParts>
    <vt:vector size="44" baseType="lpstr">
      <vt:lpstr>Arial</vt:lpstr>
      <vt:lpstr>Arial</vt:lpstr>
      <vt:lpstr>Calibri</vt:lpstr>
      <vt:lpstr>Calibri Light</vt:lpstr>
      <vt:lpstr>Palatino Linotype</vt:lpstr>
      <vt:lpstr>Times New Roman</vt:lpstr>
      <vt:lpstr>Wingdings</vt:lpstr>
      <vt:lpstr>Office Theme</vt:lpstr>
      <vt:lpstr>file:///C:\Alexandra\Alexandra%20Dorin\03_Proiecte\01_Adult_Learning\Întalnire_7.04.2017\170329_Relatia_COR_LO_SC.xlsx</vt:lpstr>
      <vt:lpstr>Taxonomia aplicată în educație, muncă și în scrierea rezultatelor învățării  </vt:lpstr>
      <vt:lpstr>Sistemul socio-economic, educația - celulă crucială </vt:lpstr>
      <vt:lpstr>1.TAXONOMIE</vt:lpstr>
      <vt:lpstr>EXEMPLUL 1 - Clasificarea activităților din Economia Națională</vt:lpstr>
      <vt:lpstr>EXEMPLUL 1 - Clasificarea Activităților din Economia Națională – secțiuni </vt:lpstr>
      <vt:lpstr>EXEMPLUL 1 - Clasificarea Activităților din Economia Națională (cont.)</vt:lpstr>
      <vt:lpstr>EXEMPLUL 2 – ISCO (International standard classification of occupations)</vt:lpstr>
      <vt:lpstr>EXEMPLUL 2 – ISCO (International standard classification of occupations) – grupe majore: </vt:lpstr>
      <vt:lpstr>PowerPoint Presentation</vt:lpstr>
      <vt:lpstr>EXEMPLUL 2 – ISCO (International standard classification of occupations) (cont.)</vt:lpstr>
      <vt:lpstr>EXEMPLUL 3 – International Standard Classification of Education (ISCED)</vt:lpstr>
      <vt:lpstr>EXEMPLUL 3 – International Standard Classification of Education (ISCED) – domenii largi: </vt:lpstr>
      <vt:lpstr>EXEMPLUL 3 – International Standard Classification of Education (ISCED) (cont.)</vt:lpstr>
      <vt:lpstr>EXEMPLUL 3 – International Standard Classification of Education (ISCED) (cont.)</vt:lpstr>
      <vt:lpstr>Clasificările/ taxonomiile sprijină:</vt:lpstr>
      <vt:lpstr>PowerPoint Presentation</vt:lpstr>
      <vt:lpstr>PowerPoint Presentation</vt:lpstr>
      <vt:lpstr>PowerPoint Presentation</vt:lpstr>
      <vt:lpstr>PowerPoint Presentation</vt:lpstr>
      <vt:lpstr>PowerPoint Presentation</vt:lpstr>
      <vt:lpstr>3.Tipuri de standarde – conform CEDEFOP </vt:lpstr>
      <vt:lpstr>Standarde de calificare, conform O.U.G. 96/2016, cu modificările ulterioare</vt:lpstr>
      <vt:lpstr>Standardizare – concluzii </vt:lpstr>
      <vt:lpstr>4.Sistemul de educație și formare profesională corelat cu piața muncii pentru reducerea discrepanței dintre cererea pieței muncii și oferta educațională</vt:lpstr>
      <vt:lpstr>Exemplificare în piața muncii – în fișă de post / anunț cu informații pentru angajare </vt:lpstr>
      <vt:lpstr>Exemplu: anunț de angajare(2) - Contabil de costuri (eng.) - Michelin  </vt:lpstr>
      <vt:lpstr>Calificarea ocupațională și educațională Legături între certificări și calificări </vt:lpstr>
      <vt:lpstr>Cum stăm în prezent? </vt:lpstr>
      <vt:lpstr>Unde vrem să ajungem? Depinde de noi ce standard alegem să învățăm.</vt:lpstr>
      <vt:lpstr>Unde vrem să fim? Depinde de noi dupa ce standard vrem să învățăm. </vt:lpstr>
      <vt:lpstr>5.Propunere de abordare a scrierii programelor de studii pe baza rezultatelor învățării </vt:lpstr>
      <vt:lpstr>Educația adulților – propunere sistem </vt:lpstr>
      <vt:lpstr>Educația adulților – propunere sistem </vt:lpstr>
      <vt:lpstr>Noul sistem -principii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118</cp:revision>
  <cp:lastPrinted>2017-04-03T13:03:45Z</cp:lastPrinted>
  <dcterms:created xsi:type="dcterms:W3CDTF">2017-03-29T09:54:16Z</dcterms:created>
  <dcterms:modified xsi:type="dcterms:W3CDTF">2017-04-08T14:08:25Z</dcterms:modified>
</cp:coreProperties>
</file>